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0" r:id="rId4"/>
    <p:sldId id="259" r:id="rId5"/>
    <p:sldId id="261" r:id="rId6"/>
    <p:sldId id="262" r:id="rId7"/>
    <p:sldId id="263" r:id="rId8"/>
    <p:sldId id="266" r:id="rId9"/>
    <p:sldId id="264" r:id="rId10"/>
    <p:sldId id="267" r:id="rId11"/>
    <p:sldId id="268" r:id="rId12"/>
    <p:sldId id="271" r:id="rId13"/>
    <p:sldId id="270" r:id="rId14"/>
    <p:sldId id="269" r:id="rId15"/>
    <p:sldId id="274" r:id="rId16"/>
    <p:sldId id="275" r:id="rId17"/>
    <p:sldId id="276" r:id="rId18"/>
    <p:sldId id="277" r:id="rId19"/>
    <p:sldId id="278" r:id="rId20"/>
    <p:sldId id="279" r:id="rId21"/>
    <p:sldId id="280" r:id="rId22"/>
    <p:sldId id="257"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F"/>
    <a:srgbClr val="7F0000"/>
    <a:srgbClr val="3D26A8"/>
    <a:srgbClr val="F9F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0610" autoAdjust="0"/>
  </p:normalViewPr>
  <p:slideViewPr>
    <p:cSldViewPr snapToGrid="0">
      <p:cViewPr>
        <p:scale>
          <a:sx n="83" d="100"/>
          <a:sy n="83" d="100"/>
        </p:scale>
        <p:origin x="6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DA489-4A16-46A2-A327-735E94704FB3}"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8D6D6-29AB-436B-AB8D-B77153F5FF55}" type="slidenum">
              <a:rPr lang="en-US" smtClean="0"/>
              <a:t>‹#›</a:t>
            </a:fld>
            <a:endParaRPr lang="en-US"/>
          </a:p>
        </p:txBody>
      </p:sp>
    </p:spTree>
    <p:extLst>
      <p:ext uri="{BB962C8B-B14F-4D97-AF65-F5344CB8AC3E}">
        <p14:creationId xmlns:p14="http://schemas.microsoft.com/office/powerpoint/2010/main" val="124726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brain is characterized as a network of interdependent regions that carry out complex tasks.</a:t>
            </a:r>
          </a:p>
          <a:p>
            <a:r>
              <a:rPr lang="en-US" dirty="0"/>
              <a:t>2. After surgery, patients still have to content with these complex tasks, however there are gross alterations to their functional anatomy.</a:t>
            </a:r>
          </a:p>
          <a:p>
            <a:r>
              <a:rPr lang="en-US" dirty="0"/>
              <a:t>3. Generally in systems that have been compromised there is some restructuring that reflect alterations and attempt to maintain functionality.</a:t>
            </a:r>
          </a:p>
          <a:p>
            <a:r>
              <a:rPr lang="en-US" dirty="0"/>
              <a:t>4. A simple example of this is when I broke my tibia and fibula. I lived in a tight house and crutches weren’t really feasible to use, so I started hopping around on my other leg. By the end of 4 months my left leg looked like Andy’s biceps, but my right thigh had wasted away.</a:t>
            </a:r>
          </a:p>
          <a:p>
            <a:r>
              <a:rPr lang="en-US" dirty="0"/>
              <a:t>5. This pattern of hypertrophy and atrophy is common in leg injuries. The local and highly connected components of the system atrophy due to decreased use of the broken leg, while other task associated components hypertrophy as they attempt to carry out the same task.</a:t>
            </a:r>
          </a:p>
          <a:p>
            <a:r>
              <a:rPr lang="en-US" dirty="0"/>
              <a:t>6. Our expectation is that we will find a similar effect in the brain after resections.</a:t>
            </a:r>
          </a:p>
          <a:p>
            <a:r>
              <a:rPr lang="en-US" dirty="0"/>
              <a:t>7. In fact </a:t>
            </a:r>
            <a:r>
              <a:rPr lang="en-US" dirty="0" err="1"/>
              <a:t>Leporé</a:t>
            </a:r>
            <a:r>
              <a:rPr lang="en-US" dirty="0"/>
              <a:t> et al. 2010 demonstrated that changes in brain morphology that were associated with blindness.</a:t>
            </a:r>
          </a:p>
          <a:p>
            <a:endParaRPr lang="en-US" dirty="0"/>
          </a:p>
          <a:p>
            <a:endParaRPr lang="en-US" dirty="0"/>
          </a:p>
          <a:p>
            <a:r>
              <a:rPr lang="en-US" dirty="0"/>
              <a:t>Work in fact that leg-dominance changed to left during injury and has never reverted. Indicating permanence of compensatory responses.</a:t>
            </a:r>
          </a:p>
          <a:p>
            <a:r>
              <a:rPr lang="en-US" dirty="0"/>
              <a:t>Maybe age related (happened when I was 12/13 so was still learning left from right)</a:t>
            </a:r>
          </a:p>
        </p:txBody>
      </p:sp>
      <p:sp>
        <p:nvSpPr>
          <p:cNvPr id="4" name="Slide Number Placeholder 3"/>
          <p:cNvSpPr>
            <a:spLocks noGrp="1"/>
          </p:cNvSpPr>
          <p:nvPr>
            <p:ph type="sldNum" sz="quarter" idx="5"/>
          </p:nvPr>
        </p:nvSpPr>
        <p:spPr/>
        <p:txBody>
          <a:bodyPr/>
          <a:lstStyle/>
          <a:p>
            <a:fld id="{F8A8D6D6-29AB-436B-AB8D-B77153F5FF55}" type="slidenum">
              <a:rPr lang="en-US" smtClean="0"/>
              <a:t>2</a:t>
            </a:fld>
            <a:endParaRPr lang="en-US"/>
          </a:p>
        </p:txBody>
      </p:sp>
    </p:spTree>
    <p:extLst>
      <p:ext uri="{BB962C8B-B14F-4D97-AF65-F5344CB8AC3E}">
        <p14:creationId xmlns:p14="http://schemas.microsoft.com/office/powerpoint/2010/main" val="226775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correlation between subjects = 0.3497, subjects with lowest correlation (s2: 0.3125, s5: 0.2678, s14: 0.2541)</a:t>
            </a:r>
          </a:p>
        </p:txBody>
      </p:sp>
      <p:sp>
        <p:nvSpPr>
          <p:cNvPr id="4" name="Slide Number Placeholder 3"/>
          <p:cNvSpPr>
            <a:spLocks noGrp="1"/>
          </p:cNvSpPr>
          <p:nvPr>
            <p:ph type="sldNum" sz="quarter" idx="5"/>
          </p:nvPr>
        </p:nvSpPr>
        <p:spPr/>
        <p:txBody>
          <a:bodyPr/>
          <a:lstStyle/>
          <a:p>
            <a:fld id="{F8A8D6D6-29AB-436B-AB8D-B77153F5FF55}" type="slidenum">
              <a:rPr lang="en-US" smtClean="0"/>
              <a:t>15</a:t>
            </a:fld>
            <a:endParaRPr lang="en-US"/>
          </a:p>
        </p:txBody>
      </p:sp>
    </p:spTree>
    <p:extLst>
      <p:ext uri="{BB962C8B-B14F-4D97-AF65-F5344CB8AC3E}">
        <p14:creationId xmlns:p14="http://schemas.microsoft.com/office/powerpoint/2010/main" val="365970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subjects with contralateral ROIs affected: Olfactory contralateral</a:t>
            </a:r>
          </a:p>
        </p:txBody>
      </p:sp>
      <p:sp>
        <p:nvSpPr>
          <p:cNvPr id="4" name="Slide Number Placeholder 3"/>
          <p:cNvSpPr>
            <a:spLocks noGrp="1"/>
          </p:cNvSpPr>
          <p:nvPr>
            <p:ph type="sldNum" sz="quarter" idx="5"/>
          </p:nvPr>
        </p:nvSpPr>
        <p:spPr/>
        <p:txBody>
          <a:bodyPr/>
          <a:lstStyle/>
          <a:p>
            <a:fld id="{F8A8D6D6-29AB-436B-AB8D-B77153F5FF55}" type="slidenum">
              <a:rPr lang="en-US" smtClean="0"/>
              <a:t>16</a:t>
            </a:fld>
            <a:endParaRPr lang="en-US"/>
          </a:p>
        </p:txBody>
      </p:sp>
    </p:spTree>
    <p:extLst>
      <p:ext uri="{BB962C8B-B14F-4D97-AF65-F5344CB8AC3E}">
        <p14:creationId xmlns:p14="http://schemas.microsoft.com/office/powerpoint/2010/main" val="56513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Heterogeneity of surgical excisions/ablations</a:t>
            </a:r>
          </a:p>
        </p:txBody>
      </p:sp>
      <p:sp>
        <p:nvSpPr>
          <p:cNvPr id="4" name="Slide Number Placeholder 3"/>
          <p:cNvSpPr>
            <a:spLocks noGrp="1"/>
          </p:cNvSpPr>
          <p:nvPr>
            <p:ph type="sldNum" sz="quarter" idx="5"/>
          </p:nvPr>
        </p:nvSpPr>
        <p:spPr/>
        <p:txBody>
          <a:bodyPr/>
          <a:lstStyle/>
          <a:p>
            <a:fld id="{F8A8D6D6-29AB-436B-AB8D-B77153F5FF55}" type="slidenum">
              <a:rPr lang="en-US" smtClean="0"/>
              <a:t>17</a:t>
            </a:fld>
            <a:endParaRPr lang="en-US"/>
          </a:p>
        </p:txBody>
      </p:sp>
    </p:spTree>
    <p:extLst>
      <p:ext uri="{BB962C8B-B14F-4D97-AF65-F5344CB8AC3E}">
        <p14:creationId xmlns:p14="http://schemas.microsoft.com/office/powerpoint/2010/main" val="279542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ROIs affected by resection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Mid: FDR correction alpha = 0.05</a:t>
            </a:r>
          </a:p>
          <a:p>
            <a:r>
              <a:rPr lang="en-US" dirty="0"/>
              <a:t>Bottom: average connectivity across affected regions</a:t>
            </a:r>
          </a:p>
        </p:txBody>
      </p:sp>
      <p:sp>
        <p:nvSpPr>
          <p:cNvPr id="4" name="Slide Number Placeholder 3"/>
          <p:cNvSpPr>
            <a:spLocks noGrp="1"/>
          </p:cNvSpPr>
          <p:nvPr>
            <p:ph type="sldNum" sz="quarter" idx="5"/>
          </p:nvPr>
        </p:nvSpPr>
        <p:spPr/>
        <p:txBody>
          <a:bodyPr/>
          <a:lstStyle/>
          <a:p>
            <a:fld id="{F8A8D6D6-29AB-436B-AB8D-B77153F5FF55}" type="slidenum">
              <a:rPr lang="en-US" smtClean="0"/>
              <a:t>18</a:t>
            </a:fld>
            <a:endParaRPr lang="en-US"/>
          </a:p>
        </p:txBody>
      </p:sp>
    </p:spTree>
    <p:extLst>
      <p:ext uri="{BB962C8B-B14F-4D97-AF65-F5344CB8AC3E}">
        <p14:creationId xmlns:p14="http://schemas.microsoft.com/office/powerpoint/2010/main" val="3690707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ROI overlap: top = at all, bottom &gt; 1%</a:t>
            </a:r>
          </a:p>
        </p:txBody>
      </p:sp>
      <p:sp>
        <p:nvSpPr>
          <p:cNvPr id="4" name="Slide Number Placeholder 3"/>
          <p:cNvSpPr>
            <a:spLocks noGrp="1"/>
          </p:cNvSpPr>
          <p:nvPr>
            <p:ph type="sldNum" sz="quarter" idx="5"/>
          </p:nvPr>
        </p:nvSpPr>
        <p:spPr/>
        <p:txBody>
          <a:bodyPr/>
          <a:lstStyle/>
          <a:p>
            <a:fld id="{F8A8D6D6-29AB-436B-AB8D-B77153F5FF55}" type="slidenum">
              <a:rPr lang="en-US" smtClean="0"/>
              <a:t>21</a:t>
            </a:fld>
            <a:endParaRPr lang="en-US"/>
          </a:p>
        </p:txBody>
      </p:sp>
    </p:spTree>
    <p:extLst>
      <p:ext uri="{BB962C8B-B14F-4D97-AF65-F5344CB8AC3E}">
        <p14:creationId xmlns:p14="http://schemas.microsoft.com/office/powerpoint/2010/main" val="389725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Cortical_thickness_analysis_v1_0</a:t>
            </a:r>
          </a:p>
          <a:p>
            <a:r>
              <a:rPr lang="en-US" dirty="0"/>
              <a:t>SUB '25’ LATL</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22</a:t>
            </a:fld>
            <a:endParaRPr lang="en-US"/>
          </a:p>
        </p:txBody>
      </p:sp>
    </p:spTree>
    <p:extLst>
      <p:ext uri="{BB962C8B-B14F-4D97-AF65-F5344CB8AC3E}">
        <p14:creationId xmlns:p14="http://schemas.microsoft.com/office/powerpoint/2010/main" val="269248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tissue segmentations, I noticed that the CSF prior seemed to be capturing the resection zone in post-resection imaging. Wondered if I could capitalize on this for automated segmentation.</a:t>
            </a:r>
          </a:p>
        </p:txBody>
      </p:sp>
      <p:sp>
        <p:nvSpPr>
          <p:cNvPr id="4" name="Slide Number Placeholder 3"/>
          <p:cNvSpPr>
            <a:spLocks noGrp="1"/>
          </p:cNvSpPr>
          <p:nvPr>
            <p:ph type="sldNum" sz="quarter" idx="5"/>
          </p:nvPr>
        </p:nvSpPr>
        <p:spPr/>
        <p:txBody>
          <a:bodyPr/>
          <a:lstStyle/>
          <a:p>
            <a:fld id="{F8A8D6D6-29AB-436B-AB8D-B77153F5FF55}" type="slidenum">
              <a:rPr lang="en-US" smtClean="0"/>
              <a:t>5</a:t>
            </a:fld>
            <a:endParaRPr lang="en-US"/>
          </a:p>
        </p:txBody>
      </p:sp>
    </p:spTree>
    <p:extLst>
      <p:ext uri="{BB962C8B-B14F-4D97-AF65-F5344CB8AC3E}">
        <p14:creationId xmlns:p14="http://schemas.microsoft.com/office/powerpoint/2010/main" val="377948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idea was to subtract the pre-resection from the post-resection. This removes the CSF surrounding the brain and bathing the ventricles, leaving only the resection zone.</a:t>
            </a:r>
          </a:p>
          <a:p>
            <a:endParaRPr lang="en-US" dirty="0"/>
          </a:p>
          <a:p>
            <a:r>
              <a:rPr lang="en-US" dirty="0"/>
              <a:t>There are some artifacts in the raw subtraction, but applying a smoothing kernel and using voxel cluster detection cleans up the segmentations fairly efficiently.</a:t>
            </a:r>
          </a:p>
        </p:txBody>
      </p:sp>
      <p:sp>
        <p:nvSpPr>
          <p:cNvPr id="4" name="Slide Number Placeholder 3"/>
          <p:cNvSpPr>
            <a:spLocks noGrp="1"/>
          </p:cNvSpPr>
          <p:nvPr>
            <p:ph type="sldNum" sz="quarter" idx="5"/>
          </p:nvPr>
        </p:nvSpPr>
        <p:spPr/>
        <p:txBody>
          <a:bodyPr/>
          <a:lstStyle/>
          <a:p>
            <a:fld id="{F8A8D6D6-29AB-436B-AB8D-B77153F5FF55}" type="slidenum">
              <a:rPr lang="en-US" smtClean="0"/>
              <a:t>6</a:t>
            </a:fld>
            <a:endParaRPr lang="en-US"/>
          </a:p>
        </p:txBody>
      </p:sp>
    </p:spTree>
    <p:extLst>
      <p:ext uri="{BB962C8B-B14F-4D97-AF65-F5344CB8AC3E}">
        <p14:creationId xmlns:p14="http://schemas.microsoft.com/office/powerpoint/2010/main" val="314241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automated segmentations localize a portion of the resection zone. The right exhibits the largest problem with the pipeline, inclusion of the ventricular boarder in the segmentation. This results from ventricular distortion that occurs from pre-to-post. You can also see that not all resected tissue is labeled in the attached image. </a:t>
            </a:r>
          </a:p>
        </p:txBody>
      </p:sp>
      <p:sp>
        <p:nvSpPr>
          <p:cNvPr id="4" name="Slide Number Placeholder 3"/>
          <p:cNvSpPr>
            <a:spLocks noGrp="1"/>
          </p:cNvSpPr>
          <p:nvPr>
            <p:ph type="sldNum" sz="quarter" idx="5"/>
          </p:nvPr>
        </p:nvSpPr>
        <p:spPr/>
        <p:txBody>
          <a:bodyPr/>
          <a:lstStyle/>
          <a:p>
            <a:fld id="{F8A8D6D6-29AB-436B-AB8D-B77153F5FF55}" type="slidenum">
              <a:rPr lang="en-US" smtClean="0"/>
              <a:t>7</a:t>
            </a:fld>
            <a:endParaRPr lang="en-US"/>
          </a:p>
        </p:txBody>
      </p:sp>
    </p:spTree>
    <p:extLst>
      <p:ext uri="{BB962C8B-B14F-4D97-AF65-F5344CB8AC3E}">
        <p14:creationId xmlns:p14="http://schemas.microsoft.com/office/powerpoint/2010/main" val="227200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resection zone to perform a virtual implantation.</a:t>
            </a:r>
          </a:p>
          <a:p>
            <a:r>
              <a:rPr lang="en-US" dirty="0"/>
              <a:t>Allows you to use the longitudinal cortical thickness pipeline as intended.</a:t>
            </a:r>
          </a:p>
          <a:p>
            <a:r>
              <a:rPr lang="en-US" dirty="0"/>
              <a:t>Built in control regions which should not change from pre to post.</a:t>
            </a:r>
          </a:p>
          <a:p>
            <a:endParaRPr lang="en-US" dirty="0"/>
          </a:p>
          <a:p>
            <a:endParaRPr lang="en-US" dirty="0"/>
          </a:p>
          <a:p>
            <a:r>
              <a:rPr lang="en-US" dirty="0"/>
              <a:t>Probably desirable to smooth the boarders and perform histogram matching.</a:t>
            </a:r>
          </a:p>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9</a:t>
            </a:fld>
            <a:endParaRPr lang="en-US"/>
          </a:p>
        </p:txBody>
      </p:sp>
    </p:spTree>
    <p:extLst>
      <p:ext uri="{BB962C8B-B14F-4D97-AF65-F5344CB8AC3E}">
        <p14:creationId xmlns:p14="http://schemas.microsoft.com/office/powerpoint/2010/main" val="39201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select number of subjects exhibit global changes in cortical thickness. I consulted with Sandy, this likely reflects a lack of contrast between the cortex and the CSF. He suggested correcting the cortical thickness estimates by removing the global change in CT.</a:t>
            </a:r>
          </a:p>
        </p:txBody>
      </p:sp>
      <p:sp>
        <p:nvSpPr>
          <p:cNvPr id="4" name="Slide Number Placeholder 3"/>
          <p:cNvSpPr>
            <a:spLocks noGrp="1"/>
          </p:cNvSpPr>
          <p:nvPr>
            <p:ph type="sldNum" sz="quarter" idx="5"/>
          </p:nvPr>
        </p:nvSpPr>
        <p:spPr/>
        <p:txBody>
          <a:bodyPr/>
          <a:lstStyle/>
          <a:p>
            <a:fld id="{F8A8D6D6-29AB-436B-AB8D-B77153F5FF55}" type="slidenum">
              <a:rPr lang="en-US" smtClean="0"/>
              <a:t>10</a:t>
            </a:fld>
            <a:endParaRPr lang="en-US"/>
          </a:p>
        </p:txBody>
      </p:sp>
    </p:spTree>
    <p:extLst>
      <p:ext uri="{BB962C8B-B14F-4D97-AF65-F5344CB8AC3E}">
        <p14:creationId xmlns:p14="http://schemas.microsoft.com/office/powerpoint/2010/main" val="202516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8D6D6-29AB-436B-AB8D-B77153F5FF55}" type="slidenum">
              <a:rPr lang="en-US" smtClean="0"/>
              <a:t>13</a:t>
            </a:fld>
            <a:endParaRPr lang="en-US"/>
          </a:p>
        </p:txBody>
      </p:sp>
    </p:spTree>
    <p:extLst>
      <p:ext uri="{BB962C8B-B14F-4D97-AF65-F5344CB8AC3E}">
        <p14:creationId xmlns:p14="http://schemas.microsoft.com/office/powerpoint/2010/main" val="290757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Q=0.8701</a:t>
            </a:r>
          </a:p>
          <a:p>
            <a:r>
              <a:rPr lang="en-US" dirty="0"/>
              <a:t>Didn’t alter gamma, can see higher resolution communities.</a:t>
            </a:r>
          </a:p>
        </p:txBody>
      </p:sp>
      <p:sp>
        <p:nvSpPr>
          <p:cNvPr id="4" name="Slide Number Placeholder 3"/>
          <p:cNvSpPr>
            <a:spLocks noGrp="1"/>
          </p:cNvSpPr>
          <p:nvPr>
            <p:ph type="sldNum" sz="quarter" idx="5"/>
          </p:nvPr>
        </p:nvSpPr>
        <p:spPr/>
        <p:txBody>
          <a:bodyPr/>
          <a:lstStyle/>
          <a:p>
            <a:fld id="{F8A8D6D6-29AB-436B-AB8D-B77153F5FF55}" type="slidenum">
              <a:rPr lang="en-US" smtClean="0"/>
              <a:t>14</a:t>
            </a:fld>
            <a:endParaRPr lang="en-US"/>
          </a:p>
        </p:txBody>
      </p:sp>
    </p:spTree>
    <p:extLst>
      <p:ext uri="{BB962C8B-B14F-4D97-AF65-F5344CB8AC3E}">
        <p14:creationId xmlns:p14="http://schemas.microsoft.com/office/powerpoint/2010/main" val="28147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49C-1344-473A-8635-7775590DD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70963-A0AB-4693-9C19-F2988D558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42A96-B643-4DFC-B96A-1EF41F100FBC}"/>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C8CA9B77-58F5-4244-B7D6-6C5AEC06F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2A760-83EF-458C-9352-77CEE7C1BCD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6749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211E-5F13-4D2A-B03C-59AB49A0D0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A8C16-A04F-4FC8-A9EA-DD7386307E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ECFE-6EE9-4BFF-B466-897EF5E29D9B}"/>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3A78EDE5-DD0C-4BEB-804B-145057D3C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97FF-E48A-4B99-9BC9-033286F84D96}"/>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4938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26703-F1C4-4380-931A-F676540AA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FCFF9-A2E0-4DC5-9B91-7EAB2714CB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4126-9DE5-4ACC-B70F-C111F9CA87F2}"/>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CA3BD26A-A592-4C89-B20B-FEC3C6A5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73E2-74B4-48AE-9013-917CCCC7D6C4}"/>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49962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AC48-79E2-4C0F-A213-97E529285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AB839-1979-4B0E-8985-FFC1228EAF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AA448-49CF-494D-A397-1C5F91B5A2B6}"/>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4B20F7A5-3230-4164-9D5D-77C3D6DA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6D377-0E63-40B0-A361-2BB28FDE03EB}"/>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74992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50A7-A929-4703-9532-26113334F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712DE-7C55-4176-9BC6-A73276EEB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52148-09FF-42D5-A7F2-CD6B3E1E75D3}"/>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6C224322-F03F-4258-B9A9-C4196FCA8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CDB63-2230-41DC-A487-03F37CE546A2}"/>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97897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B3B4-AE2E-40E3-A77F-E5E0DC716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C067-26E2-4D87-8B03-667690E0BE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E889E6-8E3A-40CF-BB0B-9DB351B719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C7DA4-3500-4F8E-868D-515C344433FF}"/>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6" name="Footer Placeholder 5">
            <a:extLst>
              <a:ext uri="{FF2B5EF4-FFF2-40B4-BE49-F238E27FC236}">
                <a16:creationId xmlns:a16="http://schemas.microsoft.com/office/drawing/2014/main" id="{1B98B58F-2F19-4D1C-8847-984ABD35D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16C9-9B92-447C-8633-6EA9F92FCF2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143107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6551-F320-4C15-AACB-0DE3CA77D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5A655-DD6C-4E06-A369-311076393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A032B3-BBB7-4E86-AB57-8122564DC7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72BE6-30EA-40F2-A314-B8A022440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D2925-EFE7-49A9-BA3D-272905ECCE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FBEC5-C433-4E6C-B2E5-35BF01072821}"/>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8" name="Footer Placeholder 7">
            <a:extLst>
              <a:ext uri="{FF2B5EF4-FFF2-40B4-BE49-F238E27FC236}">
                <a16:creationId xmlns:a16="http://schemas.microsoft.com/office/drawing/2014/main" id="{34349FE8-755E-4FB5-878A-CD462A69D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BE24A-911D-4653-80B2-AC1004ED88A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242536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1D8C-02BD-417A-88B4-BC340724D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12142A-E174-4B41-88DE-791E588DDD7F}"/>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4" name="Footer Placeholder 3">
            <a:extLst>
              <a:ext uri="{FF2B5EF4-FFF2-40B4-BE49-F238E27FC236}">
                <a16:creationId xmlns:a16="http://schemas.microsoft.com/office/drawing/2014/main" id="{92365080-B925-4B52-BDBE-B072AEFE2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1DC00F-CEEF-495A-9B1E-888A3FB5FD95}"/>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8555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C7A32-8CAB-44F3-9446-429D769AF5FA}"/>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3" name="Footer Placeholder 2">
            <a:extLst>
              <a:ext uri="{FF2B5EF4-FFF2-40B4-BE49-F238E27FC236}">
                <a16:creationId xmlns:a16="http://schemas.microsoft.com/office/drawing/2014/main" id="{19492916-0A99-42FB-8BC5-883978046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CF16D-85A6-4660-9058-44BED66BFCF7}"/>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31546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5831-C924-484B-9B16-FFDDA54BA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83842-1AE8-48AA-8FEC-39E2182C6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3F3B46-4EBB-4ED0-9740-BDD64A0CB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29B8EE-271A-431A-ADF5-755D4903F918}"/>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6" name="Footer Placeholder 5">
            <a:extLst>
              <a:ext uri="{FF2B5EF4-FFF2-40B4-BE49-F238E27FC236}">
                <a16:creationId xmlns:a16="http://schemas.microsoft.com/office/drawing/2014/main" id="{C3B0FDE8-9C60-4065-89D2-55B34B2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CF1F7-87FB-4523-A6D5-D803939A5A7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408101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04CC-8EA8-4087-884E-65601C419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2B7F7-309C-4427-BE81-90853EDC7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24B6EA-B308-47E0-90EA-B7FDC9AD5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A299A1-D9F0-4D2C-BA41-6C878AE6308D}"/>
              </a:ext>
            </a:extLst>
          </p:cNvPr>
          <p:cNvSpPr>
            <a:spLocks noGrp="1"/>
          </p:cNvSpPr>
          <p:nvPr>
            <p:ph type="dt" sz="half" idx="10"/>
          </p:nvPr>
        </p:nvSpPr>
        <p:spPr/>
        <p:txBody>
          <a:bodyPr/>
          <a:lstStyle/>
          <a:p>
            <a:fld id="{3EA758CF-9EEE-4048-A3D0-09D38439325C}" type="datetimeFigureOut">
              <a:rPr lang="en-US" smtClean="0"/>
              <a:t>9/13/2019</a:t>
            </a:fld>
            <a:endParaRPr lang="en-US"/>
          </a:p>
        </p:txBody>
      </p:sp>
      <p:sp>
        <p:nvSpPr>
          <p:cNvPr id="6" name="Footer Placeholder 5">
            <a:extLst>
              <a:ext uri="{FF2B5EF4-FFF2-40B4-BE49-F238E27FC236}">
                <a16:creationId xmlns:a16="http://schemas.microsoft.com/office/drawing/2014/main" id="{7EB99093-06A0-447E-8E9B-62C1E826D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0827C-2DF2-4B67-AFB0-C683E2463889}"/>
              </a:ext>
            </a:extLst>
          </p:cNvPr>
          <p:cNvSpPr>
            <a:spLocks noGrp="1"/>
          </p:cNvSpPr>
          <p:nvPr>
            <p:ph type="sldNum" sz="quarter" idx="12"/>
          </p:nvPr>
        </p:nvSpPr>
        <p:spPr/>
        <p:txBody>
          <a:bodyPr/>
          <a:lstStyle/>
          <a:p>
            <a:fld id="{8A28AD36-5D2D-4A0E-8ABA-919C8719F08A}" type="slidenum">
              <a:rPr lang="en-US" smtClean="0"/>
              <a:t>‹#›</a:t>
            </a:fld>
            <a:endParaRPr lang="en-US"/>
          </a:p>
        </p:txBody>
      </p:sp>
    </p:spTree>
    <p:extLst>
      <p:ext uri="{BB962C8B-B14F-4D97-AF65-F5344CB8AC3E}">
        <p14:creationId xmlns:p14="http://schemas.microsoft.com/office/powerpoint/2010/main" val="313212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9438D-03D3-435E-A3BF-EC2C3D11A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7496BC-C6B1-4C7A-AAED-BC1362712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6D113-3BD5-425F-8B30-C394979F7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758CF-9EEE-4048-A3D0-09D38439325C}" type="datetimeFigureOut">
              <a:rPr lang="en-US" smtClean="0"/>
              <a:t>9/13/2019</a:t>
            </a:fld>
            <a:endParaRPr lang="en-US"/>
          </a:p>
        </p:txBody>
      </p:sp>
      <p:sp>
        <p:nvSpPr>
          <p:cNvPr id="5" name="Footer Placeholder 4">
            <a:extLst>
              <a:ext uri="{FF2B5EF4-FFF2-40B4-BE49-F238E27FC236}">
                <a16:creationId xmlns:a16="http://schemas.microsoft.com/office/drawing/2014/main" id="{FF6FE07C-95F8-45B6-8BE2-896DEEB39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1D1BFE-F89F-4BA9-8CAB-6508B9B29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8AD36-5D2D-4A0E-8ABA-919C8719F08A}" type="slidenum">
              <a:rPr lang="en-US" smtClean="0"/>
              <a:t>‹#›</a:t>
            </a:fld>
            <a:endParaRPr lang="en-US"/>
          </a:p>
        </p:txBody>
      </p:sp>
    </p:spTree>
    <p:extLst>
      <p:ext uri="{BB962C8B-B14F-4D97-AF65-F5344CB8AC3E}">
        <p14:creationId xmlns:p14="http://schemas.microsoft.com/office/powerpoint/2010/main" val="283743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emf"/><Relationship Id="rId7" Type="http://schemas.openxmlformats.org/officeDocument/2006/relationships/image" Target="../media/image46.png"/><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B78B-ACE8-4EDB-B430-0552FC51E3E9}"/>
              </a:ext>
            </a:extLst>
          </p:cNvPr>
          <p:cNvSpPr>
            <a:spLocks noGrp="1"/>
          </p:cNvSpPr>
          <p:nvPr>
            <p:ph type="ctrTitle"/>
          </p:nvPr>
        </p:nvSpPr>
        <p:spPr>
          <a:xfrm>
            <a:off x="618565" y="1122363"/>
            <a:ext cx="10945906" cy="2387600"/>
          </a:xfrm>
        </p:spPr>
        <p:txBody>
          <a:bodyPr>
            <a:normAutofit fontScale="90000"/>
          </a:bodyPr>
          <a:lstStyle/>
          <a:p>
            <a:r>
              <a:rPr lang="en-US" dirty="0"/>
              <a:t>Remote effects:</a:t>
            </a:r>
            <a:br>
              <a:rPr lang="en-US" dirty="0"/>
            </a:br>
            <a:r>
              <a:rPr lang="en-US" dirty="0"/>
              <a:t>resective surgery on complex networks</a:t>
            </a:r>
          </a:p>
        </p:txBody>
      </p:sp>
      <p:sp>
        <p:nvSpPr>
          <p:cNvPr id="3" name="Subtitle 2">
            <a:extLst>
              <a:ext uri="{FF2B5EF4-FFF2-40B4-BE49-F238E27FC236}">
                <a16:creationId xmlns:a16="http://schemas.microsoft.com/office/drawing/2014/main" id="{97039DC7-0229-4C49-91D8-2C3BC439721D}"/>
              </a:ext>
            </a:extLst>
          </p:cNvPr>
          <p:cNvSpPr>
            <a:spLocks noGrp="1"/>
          </p:cNvSpPr>
          <p:nvPr>
            <p:ph type="subTitle" idx="1"/>
          </p:nvPr>
        </p:nvSpPr>
        <p:spPr/>
        <p:txBody>
          <a:bodyPr/>
          <a:lstStyle/>
          <a:p>
            <a:r>
              <a:rPr lang="en-US" dirty="0"/>
              <a:t>Thomas Campbell Arnold</a:t>
            </a:r>
          </a:p>
        </p:txBody>
      </p:sp>
    </p:spTree>
    <p:extLst>
      <p:ext uri="{BB962C8B-B14F-4D97-AF65-F5344CB8AC3E}">
        <p14:creationId xmlns:p14="http://schemas.microsoft.com/office/powerpoint/2010/main" val="11841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214A-9CC9-4192-BF14-1562F480CF32}"/>
              </a:ext>
            </a:extLst>
          </p:cNvPr>
          <p:cNvSpPr>
            <a:spLocks noGrp="1"/>
          </p:cNvSpPr>
          <p:nvPr>
            <p:ph type="title"/>
          </p:nvPr>
        </p:nvSpPr>
        <p:spPr>
          <a:xfrm>
            <a:off x="838200" y="365125"/>
            <a:ext cx="10515600" cy="1325563"/>
          </a:xfrm>
        </p:spPr>
        <p:txBody>
          <a:bodyPr/>
          <a:lstStyle/>
          <a:p>
            <a:r>
              <a:rPr lang="en-US"/>
              <a:t>Global Cortical Thickness Changes</a:t>
            </a:r>
            <a:endParaRPr lang="en-US" dirty="0"/>
          </a:p>
        </p:txBody>
      </p:sp>
      <p:sp>
        <p:nvSpPr>
          <p:cNvPr id="8" name="Content Placeholder 7">
            <a:extLst>
              <a:ext uri="{FF2B5EF4-FFF2-40B4-BE49-F238E27FC236}">
                <a16:creationId xmlns:a16="http://schemas.microsoft.com/office/drawing/2014/main" id="{21E78BD9-E19C-408E-BB5D-83ADB8436CF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2225D5F-E26E-493A-A53F-D5D699C2D43D}"/>
              </a:ext>
            </a:extLst>
          </p:cNvPr>
          <p:cNvPicPr>
            <a:picLocks noChangeAspect="1"/>
          </p:cNvPicPr>
          <p:nvPr/>
        </p:nvPicPr>
        <p:blipFill>
          <a:blip r:embed="rId3"/>
          <a:stretch>
            <a:fillRect/>
          </a:stretch>
        </p:blipFill>
        <p:spPr>
          <a:xfrm>
            <a:off x="525340" y="1353344"/>
            <a:ext cx="10953750" cy="5295900"/>
          </a:xfrm>
          <a:prstGeom prst="rect">
            <a:avLst/>
          </a:prstGeom>
        </p:spPr>
      </p:pic>
    </p:spTree>
    <p:extLst>
      <p:ext uri="{BB962C8B-B14F-4D97-AF65-F5344CB8AC3E}">
        <p14:creationId xmlns:p14="http://schemas.microsoft.com/office/powerpoint/2010/main" val="353730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162-68B2-4496-BCA1-CBCCA05AD209}"/>
              </a:ext>
            </a:extLst>
          </p:cNvPr>
          <p:cNvSpPr>
            <a:spLocks noGrp="1"/>
          </p:cNvSpPr>
          <p:nvPr>
            <p:ph type="title"/>
          </p:nvPr>
        </p:nvSpPr>
        <p:spPr>
          <a:xfrm>
            <a:off x="658088" y="365125"/>
            <a:ext cx="10829925" cy="1325563"/>
          </a:xfrm>
        </p:spPr>
        <p:txBody>
          <a:bodyPr/>
          <a:lstStyle/>
          <a:p>
            <a:r>
              <a:rPr lang="en-US" dirty="0"/>
              <a:t>Correction of global cortical thickness changes</a:t>
            </a:r>
          </a:p>
        </p:txBody>
      </p:sp>
      <p:pic>
        <p:nvPicPr>
          <p:cNvPr id="10" name="Content Placeholder 9">
            <a:extLst>
              <a:ext uri="{FF2B5EF4-FFF2-40B4-BE49-F238E27FC236}">
                <a16:creationId xmlns:a16="http://schemas.microsoft.com/office/drawing/2014/main" id="{F307DF93-DD7D-4E58-849A-B7E0F1993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68497"/>
            <a:ext cx="10515600" cy="3465593"/>
          </a:xfrm>
        </p:spPr>
      </p:pic>
      <p:sp>
        <p:nvSpPr>
          <p:cNvPr id="11" name="Rectangle 10">
            <a:extLst>
              <a:ext uri="{FF2B5EF4-FFF2-40B4-BE49-F238E27FC236}">
                <a16:creationId xmlns:a16="http://schemas.microsoft.com/office/drawing/2014/main" id="{A59AC2FE-8009-40EA-8CD2-9E84C58E386F}"/>
              </a:ext>
            </a:extLst>
          </p:cNvPr>
          <p:cNvSpPr/>
          <p:nvPr/>
        </p:nvSpPr>
        <p:spPr>
          <a:xfrm rot="16200000">
            <a:off x="1106671" y="4385519"/>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2" name="Rectangle 11">
            <a:extLst>
              <a:ext uri="{FF2B5EF4-FFF2-40B4-BE49-F238E27FC236}">
                <a16:creationId xmlns:a16="http://schemas.microsoft.com/office/drawing/2014/main" id="{0EFC3775-1122-4FA9-9449-8964F92FEDF4}"/>
              </a:ext>
            </a:extLst>
          </p:cNvPr>
          <p:cNvSpPr/>
          <p:nvPr/>
        </p:nvSpPr>
        <p:spPr>
          <a:xfrm rot="16200000">
            <a:off x="1106669" y="2981471"/>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3" name="Rectangle 12">
            <a:extLst>
              <a:ext uri="{FF2B5EF4-FFF2-40B4-BE49-F238E27FC236}">
                <a16:creationId xmlns:a16="http://schemas.microsoft.com/office/drawing/2014/main" id="{16172AD9-779A-4AFA-85EB-DF5E384078FE}"/>
              </a:ext>
            </a:extLst>
          </p:cNvPr>
          <p:cNvSpPr/>
          <p:nvPr/>
        </p:nvSpPr>
        <p:spPr>
          <a:xfrm rot="16200000">
            <a:off x="5752596" y="4385520"/>
            <a:ext cx="140985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14" name="Rectangle 13">
            <a:extLst>
              <a:ext uri="{FF2B5EF4-FFF2-40B4-BE49-F238E27FC236}">
                <a16:creationId xmlns:a16="http://schemas.microsoft.com/office/drawing/2014/main" id="{4CE17D90-808D-472B-B35C-27AF6FACF4E4}"/>
              </a:ext>
            </a:extLst>
          </p:cNvPr>
          <p:cNvSpPr/>
          <p:nvPr/>
        </p:nvSpPr>
        <p:spPr>
          <a:xfrm rot="16200000">
            <a:off x="5752594" y="2981472"/>
            <a:ext cx="1409860"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6" name="TextBox 15">
            <a:extLst>
              <a:ext uri="{FF2B5EF4-FFF2-40B4-BE49-F238E27FC236}">
                <a16:creationId xmlns:a16="http://schemas.microsoft.com/office/drawing/2014/main" id="{2E3AA24E-9067-4B1D-9A6C-AE5CBB7D27D2}"/>
              </a:ext>
            </a:extLst>
          </p:cNvPr>
          <p:cNvSpPr txBox="1"/>
          <p:nvPr/>
        </p:nvSpPr>
        <p:spPr>
          <a:xfrm>
            <a:off x="3185650" y="5437239"/>
            <a:ext cx="968535" cy="369332"/>
          </a:xfrm>
          <a:prstGeom prst="rect">
            <a:avLst/>
          </a:prstGeom>
          <a:noFill/>
        </p:spPr>
        <p:txBody>
          <a:bodyPr wrap="none" rtlCol="0">
            <a:spAutoFit/>
          </a:bodyPr>
          <a:lstStyle/>
          <a:p>
            <a:r>
              <a:rPr lang="en-US" dirty="0"/>
              <a:t>Subjects</a:t>
            </a:r>
          </a:p>
        </p:txBody>
      </p:sp>
      <p:sp>
        <p:nvSpPr>
          <p:cNvPr id="17" name="TextBox 16">
            <a:extLst>
              <a:ext uri="{FF2B5EF4-FFF2-40B4-BE49-F238E27FC236}">
                <a16:creationId xmlns:a16="http://schemas.microsoft.com/office/drawing/2014/main" id="{ABC824D6-C8B3-4FDE-A141-C61BFBB571AB}"/>
              </a:ext>
            </a:extLst>
          </p:cNvPr>
          <p:cNvSpPr txBox="1"/>
          <p:nvPr/>
        </p:nvSpPr>
        <p:spPr>
          <a:xfrm>
            <a:off x="8037816" y="5437239"/>
            <a:ext cx="968535" cy="369332"/>
          </a:xfrm>
          <a:prstGeom prst="rect">
            <a:avLst/>
          </a:prstGeom>
          <a:noFill/>
        </p:spPr>
        <p:txBody>
          <a:bodyPr wrap="none" rtlCol="0">
            <a:spAutoFit/>
          </a:bodyPr>
          <a:lstStyle/>
          <a:p>
            <a:r>
              <a:rPr lang="en-US" dirty="0"/>
              <a:t>Subjects</a:t>
            </a:r>
          </a:p>
        </p:txBody>
      </p:sp>
      <p:sp>
        <p:nvSpPr>
          <p:cNvPr id="18" name="TextBox 17">
            <a:extLst>
              <a:ext uri="{FF2B5EF4-FFF2-40B4-BE49-F238E27FC236}">
                <a16:creationId xmlns:a16="http://schemas.microsoft.com/office/drawing/2014/main" id="{86040DDD-F551-4491-AF38-D703A4DF8EEB}"/>
              </a:ext>
            </a:extLst>
          </p:cNvPr>
          <p:cNvSpPr txBox="1"/>
          <p:nvPr/>
        </p:nvSpPr>
        <p:spPr>
          <a:xfrm>
            <a:off x="2205318" y="2165865"/>
            <a:ext cx="3047181" cy="369332"/>
          </a:xfrm>
          <a:prstGeom prst="rect">
            <a:avLst/>
          </a:prstGeom>
          <a:noFill/>
        </p:spPr>
        <p:txBody>
          <a:bodyPr wrap="none" rtlCol="0">
            <a:spAutoFit/>
          </a:bodyPr>
          <a:lstStyle/>
          <a:p>
            <a:r>
              <a:rPr lang="en-US" dirty="0"/>
              <a:t>Difference in cortical thickness</a:t>
            </a:r>
          </a:p>
        </p:txBody>
      </p:sp>
      <p:sp>
        <p:nvSpPr>
          <p:cNvPr id="19" name="TextBox 18">
            <a:extLst>
              <a:ext uri="{FF2B5EF4-FFF2-40B4-BE49-F238E27FC236}">
                <a16:creationId xmlns:a16="http://schemas.microsoft.com/office/drawing/2014/main" id="{12BA7351-5BA7-4118-904C-9D8077E5DDF9}"/>
              </a:ext>
            </a:extLst>
          </p:cNvPr>
          <p:cNvSpPr txBox="1"/>
          <p:nvPr/>
        </p:nvSpPr>
        <p:spPr>
          <a:xfrm>
            <a:off x="7336377" y="2165865"/>
            <a:ext cx="2115772" cy="369332"/>
          </a:xfrm>
          <a:prstGeom prst="rect">
            <a:avLst/>
          </a:prstGeom>
          <a:noFill/>
        </p:spPr>
        <p:txBody>
          <a:bodyPr wrap="none" rtlCol="0">
            <a:spAutoFit/>
          </a:bodyPr>
          <a:lstStyle/>
          <a:p>
            <a:r>
              <a:rPr lang="en-US" dirty="0"/>
              <a:t>Corrected difference</a:t>
            </a:r>
          </a:p>
        </p:txBody>
      </p:sp>
    </p:spTree>
    <p:extLst>
      <p:ext uri="{BB962C8B-B14F-4D97-AF65-F5344CB8AC3E}">
        <p14:creationId xmlns:p14="http://schemas.microsoft.com/office/powerpoint/2010/main" val="369671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D331811-6753-4DB0-AE94-4E8AFA8944CF}"/>
              </a:ext>
            </a:extLst>
          </p:cNvPr>
          <p:cNvGraphicFramePr>
            <a:graphicFrameLocks noGrp="1"/>
          </p:cNvGraphicFramePr>
          <p:nvPr>
            <p:ph idx="1"/>
            <p:extLst>
              <p:ext uri="{D42A27DB-BD31-4B8C-83A1-F6EECF244321}">
                <p14:modId xmlns:p14="http://schemas.microsoft.com/office/powerpoint/2010/main" val="2695600560"/>
              </p:ext>
            </p:extLst>
          </p:nvPr>
        </p:nvGraphicFramePr>
        <p:xfrm>
          <a:off x="9082229" y="1332150"/>
          <a:ext cx="2743199" cy="5684019"/>
        </p:xfrm>
        <a:graphic>
          <a:graphicData uri="http://schemas.openxmlformats.org/drawingml/2006/table">
            <a:tbl>
              <a:tblPr/>
              <a:tblGrid>
                <a:gridCol w="2743199">
                  <a:extLst>
                    <a:ext uri="{9D8B030D-6E8A-4147-A177-3AD203B41FA5}">
                      <a16:colId xmlns:a16="http://schemas.microsoft.com/office/drawing/2014/main" val="1456282645"/>
                    </a:ext>
                  </a:extLst>
                </a:gridCol>
              </a:tblGrid>
              <a:tr h="354774">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1522846363"/>
                  </a:ext>
                </a:extLst>
              </a:tr>
              <a:tr h="646124">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13493291"/>
                  </a:ext>
                </a:extLst>
              </a:tr>
              <a:tr h="296562">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1876771224"/>
                  </a:ext>
                </a:extLst>
              </a:tr>
              <a:tr h="185351">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2527098641"/>
                  </a:ext>
                </a:extLst>
              </a:tr>
              <a:tr h="234779">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1860359671"/>
                  </a:ext>
                </a:extLst>
              </a:tr>
              <a:tr h="716692">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2923497719"/>
                  </a:ext>
                </a:extLst>
              </a:tr>
              <a:tr h="691978">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4106193187"/>
                  </a:ext>
                </a:extLst>
              </a:tr>
              <a:tr h="434868">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3016486912"/>
                  </a:ext>
                </a:extLst>
              </a:tr>
              <a:tr h="605481">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2910207070"/>
                  </a:ext>
                </a:extLst>
              </a:tr>
              <a:tr h="420129">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560734957"/>
                  </a:ext>
                </a:extLst>
              </a:tr>
              <a:tr h="299034">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3617725738"/>
                  </a:ext>
                </a:extLst>
              </a:tr>
              <a:tr h="249607">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2338085720"/>
                  </a:ext>
                </a:extLst>
              </a:tr>
              <a:tr h="64255">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3294475264"/>
                  </a:ext>
                </a:extLst>
              </a:tr>
              <a:tr h="3547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Ariel"/>
                        </a:rPr>
                        <a:t>Cerebellar</a:t>
                      </a:r>
                    </a:p>
                    <a:p>
                      <a:pPr algn="l" fontAlgn="b"/>
                      <a:endParaRPr lang="en-US" sz="1200" b="0" i="0" u="none" strike="noStrike" dirty="0">
                        <a:effectLst/>
                        <a:latin typeface="Ariel"/>
                      </a:endParaRPr>
                    </a:p>
                  </a:txBody>
                  <a:tcPr marL="0" marR="0" marT="0" marB="0" anchor="b">
                    <a:lnL>
                      <a:noFill/>
                    </a:lnL>
                    <a:lnR>
                      <a:noFill/>
                    </a:lnR>
                    <a:lnT>
                      <a:noFill/>
                    </a:lnT>
                    <a:lnB>
                      <a:noFill/>
                    </a:lnB>
                  </a:tcPr>
                </a:tc>
                <a:extLst>
                  <a:ext uri="{0D108BD9-81ED-4DB2-BD59-A6C34878D82A}">
                    <a16:rowId xmlns:a16="http://schemas.microsoft.com/office/drawing/2014/main" val="2234686633"/>
                  </a:ext>
                </a:extLst>
              </a:tr>
            </a:tbl>
          </a:graphicData>
        </a:graphic>
      </p:graphicFrame>
      <p:pic>
        <p:nvPicPr>
          <p:cNvPr id="4" name="Picture 3">
            <a:extLst>
              <a:ext uri="{FF2B5EF4-FFF2-40B4-BE49-F238E27FC236}">
                <a16:creationId xmlns:a16="http://schemas.microsoft.com/office/drawing/2014/main" id="{D2ACC74A-C092-418A-975C-BC05FF33ADBF}"/>
              </a:ext>
            </a:extLst>
          </p:cNvPr>
          <p:cNvPicPr>
            <a:picLocks noChangeAspect="1"/>
          </p:cNvPicPr>
          <p:nvPr/>
        </p:nvPicPr>
        <p:blipFill>
          <a:blip r:embed="rId2"/>
          <a:stretch>
            <a:fillRect/>
          </a:stretch>
        </p:blipFill>
        <p:spPr>
          <a:xfrm>
            <a:off x="457208" y="867549"/>
            <a:ext cx="8859795" cy="6613784"/>
          </a:xfrm>
          <a:prstGeom prst="rect">
            <a:avLst/>
          </a:prstGeom>
        </p:spPr>
      </p:pic>
      <p:pic>
        <p:nvPicPr>
          <p:cNvPr id="5" name="Picture 4">
            <a:extLst>
              <a:ext uri="{FF2B5EF4-FFF2-40B4-BE49-F238E27FC236}">
                <a16:creationId xmlns:a16="http://schemas.microsoft.com/office/drawing/2014/main" id="{A4CCEED2-88C8-409A-BB9D-48731EC54599}"/>
              </a:ext>
            </a:extLst>
          </p:cNvPr>
          <p:cNvPicPr>
            <a:picLocks noChangeAspect="1"/>
          </p:cNvPicPr>
          <p:nvPr/>
        </p:nvPicPr>
        <p:blipFill>
          <a:blip r:embed="rId3"/>
          <a:stretch>
            <a:fillRect/>
          </a:stretch>
        </p:blipFill>
        <p:spPr>
          <a:xfrm>
            <a:off x="8564355" y="882824"/>
            <a:ext cx="530230" cy="6613784"/>
          </a:xfrm>
          <a:prstGeom prst="rect">
            <a:avLst/>
          </a:prstGeom>
        </p:spPr>
      </p:pic>
      <p:sp>
        <p:nvSpPr>
          <p:cNvPr id="7" name="Title 1">
            <a:extLst>
              <a:ext uri="{FF2B5EF4-FFF2-40B4-BE49-F238E27FC236}">
                <a16:creationId xmlns:a16="http://schemas.microsoft.com/office/drawing/2014/main" id="{CD9A90D2-1A06-4331-B71F-C4C456486474}"/>
              </a:ext>
            </a:extLst>
          </p:cNvPr>
          <p:cNvSpPr>
            <a:spLocks noGrp="1"/>
          </p:cNvSpPr>
          <p:nvPr>
            <p:ph type="title"/>
          </p:nvPr>
        </p:nvSpPr>
        <p:spPr>
          <a:xfrm>
            <a:off x="430427" y="0"/>
            <a:ext cx="11271422" cy="1325563"/>
          </a:xfrm>
        </p:spPr>
        <p:txBody>
          <a:bodyPr/>
          <a:lstStyle/>
          <a:p>
            <a:r>
              <a:rPr lang="en-US" dirty="0"/>
              <a:t>Testing </a:t>
            </a:r>
            <a:r>
              <a:rPr lang="en-US" dirty="0" err="1"/>
              <a:t>fmri</a:t>
            </a:r>
            <a:r>
              <a:rPr lang="en-US" dirty="0"/>
              <a:t> connectivity on flywheel – Power264</a:t>
            </a:r>
          </a:p>
        </p:txBody>
      </p:sp>
      <p:pic>
        <p:nvPicPr>
          <p:cNvPr id="8" name="Picture 7">
            <a:extLst>
              <a:ext uri="{FF2B5EF4-FFF2-40B4-BE49-F238E27FC236}">
                <a16:creationId xmlns:a16="http://schemas.microsoft.com/office/drawing/2014/main" id="{F09899A3-CDB9-45BD-9E77-6134063436DF}"/>
              </a:ext>
            </a:extLst>
          </p:cNvPr>
          <p:cNvPicPr>
            <a:picLocks noChangeAspect="1"/>
          </p:cNvPicPr>
          <p:nvPr/>
        </p:nvPicPr>
        <p:blipFill>
          <a:blip r:embed="rId4"/>
          <a:stretch>
            <a:fillRect/>
          </a:stretch>
        </p:blipFill>
        <p:spPr>
          <a:xfrm>
            <a:off x="402151" y="835970"/>
            <a:ext cx="530231" cy="6657720"/>
          </a:xfrm>
          <a:prstGeom prst="rect">
            <a:avLst/>
          </a:prstGeom>
        </p:spPr>
      </p:pic>
      <p:pic>
        <p:nvPicPr>
          <p:cNvPr id="9" name="Picture 8">
            <a:extLst>
              <a:ext uri="{FF2B5EF4-FFF2-40B4-BE49-F238E27FC236}">
                <a16:creationId xmlns:a16="http://schemas.microsoft.com/office/drawing/2014/main" id="{94B862C9-962B-48D1-9DC1-172C3CE18B94}"/>
              </a:ext>
            </a:extLst>
          </p:cNvPr>
          <p:cNvPicPr>
            <a:picLocks/>
          </p:cNvPicPr>
          <p:nvPr/>
        </p:nvPicPr>
        <p:blipFill>
          <a:blip r:embed="rId5"/>
          <a:stretch>
            <a:fillRect/>
          </a:stretch>
        </p:blipFill>
        <p:spPr>
          <a:xfrm>
            <a:off x="959710" y="835778"/>
            <a:ext cx="530352" cy="66568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3A0F38-6622-4409-BDD5-C9F4D6233F4B}"/>
                  </a:ext>
                </a:extLst>
              </p:cNvPr>
              <p:cNvSpPr txBox="1"/>
              <p:nvPr/>
            </p:nvSpPr>
            <p:spPr>
              <a:xfrm>
                <a:off x="269657" y="987810"/>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=1</m:t>
                      </m:r>
                    </m:oMath>
                  </m:oMathPara>
                </a14:m>
                <a:endParaRPr lang="en-US" sz="1400" dirty="0"/>
              </a:p>
            </p:txBody>
          </p:sp>
        </mc:Choice>
        <mc:Fallback xmlns="">
          <p:sp>
            <p:nvSpPr>
              <p:cNvPr id="10" name="TextBox 9">
                <a:extLst>
                  <a:ext uri="{FF2B5EF4-FFF2-40B4-BE49-F238E27FC236}">
                    <a16:creationId xmlns:a16="http://schemas.microsoft.com/office/drawing/2014/main" id="{063A0F38-6622-4409-BDD5-C9F4D6233F4B}"/>
                  </a:ext>
                </a:extLst>
              </p:cNvPr>
              <p:cNvSpPr txBox="1">
                <a:spLocks noRot="1" noChangeAspect="1" noMove="1" noResize="1" noEditPoints="1" noAdjustHandles="1" noChangeArrowheads="1" noChangeShapeType="1" noTextEdit="1"/>
              </p:cNvSpPr>
              <p:nvPr/>
            </p:nvSpPr>
            <p:spPr>
              <a:xfrm>
                <a:off x="269657" y="987810"/>
                <a:ext cx="79521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BA1FD0-AF93-48D7-94C6-FBA75AF2E501}"/>
                  </a:ext>
                </a:extLst>
              </p:cNvPr>
              <p:cNvSpPr txBox="1"/>
              <p:nvPr/>
            </p:nvSpPr>
            <p:spPr>
              <a:xfrm>
                <a:off x="841688" y="991841"/>
                <a:ext cx="7952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=3</m:t>
                      </m:r>
                    </m:oMath>
                  </m:oMathPara>
                </a14:m>
                <a:endParaRPr lang="en-US" sz="1400" dirty="0"/>
              </a:p>
            </p:txBody>
          </p:sp>
        </mc:Choice>
        <mc:Fallback xmlns="">
          <p:sp>
            <p:nvSpPr>
              <p:cNvPr id="11" name="TextBox 10">
                <a:extLst>
                  <a:ext uri="{FF2B5EF4-FFF2-40B4-BE49-F238E27FC236}">
                    <a16:creationId xmlns:a16="http://schemas.microsoft.com/office/drawing/2014/main" id="{F5BA1FD0-AF93-48D7-94C6-FBA75AF2E501}"/>
                  </a:ext>
                </a:extLst>
              </p:cNvPr>
              <p:cNvSpPr txBox="1">
                <a:spLocks noRot="1" noChangeAspect="1" noMove="1" noResize="1" noEditPoints="1" noAdjustHandles="1" noChangeArrowheads="1" noChangeShapeType="1" noTextEdit="1"/>
              </p:cNvSpPr>
              <p:nvPr/>
            </p:nvSpPr>
            <p:spPr>
              <a:xfrm>
                <a:off x="841688" y="991841"/>
                <a:ext cx="795218" cy="307777"/>
              </a:xfrm>
              <a:prstGeom prst="rect">
                <a:avLst/>
              </a:prstGeom>
              <a:blipFill>
                <a:blip r:embed="rId8"/>
                <a:stretch>
                  <a:fillRect b="-2000"/>
                </a:stretch>
              </a:blipFill>
            </p:spPr>
            <p:txBody>
              <a:bodyPr/>
              <a:lstStyle/>
              <a:p>
                <a:r>
                  <a:rPr lang="en-US">
                    <a:noFill/>
                  </a:rPr>
                  <a:t> </a:t>
                </a:r>
              </a:p>
            </p:txBody>
          </p:sp>
        </mc:Fallback>
      </mc:AlternateContent>
    </p:spTree>
    <p:extLst>
      <p:ext uri="{BB962C8B-B14F-4D97-AF65-F5344CB8AC3E}">
        <p14:creationId xmlns:p14="http://schemas.microsoft.com/office/powerpoint/2010/main" val="353610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7172DE9-00E4-4310-AA9F-CC7C8E886670}"/>
              </a:ext>
            </a:extLst>
          </p:cNvPr>
          <p:cNvPicPr>
            <a:picLocks noChangeAspect="1"/>
          </p:cNvPicPr>
          <p:nvPr/>
        </p:nvPicPr>
        <p:blipFill>
          <a:blip r:embed="rId3"/>
          <a:stretch>
            <a:fillRect/>
          </a:stretch>
        </p:blipFill>
        <p:spPr>
          <a:xfrm>
            <a:off x="17079" y="1772170"/>
            <a:ext cx="6339887" cy="4732688"/>
          </a:xfrm>
          <a:prstGeom prst="rect">
            <a:avLst/>
          </a:prstGeom>
        </p:spPr>
      </p:pic>
      <p:pic>
        <p:nvPicPr>
          <p:cNvPr id="12" name="Picture 11">
            <a:extLst>
              <a:ext uri="{FF2B5EF4-FFF2-40B4-BE49-F238E27FC236}">
                <a16:creationId xmlns:a16="http://schemas.microsoft.com/office/drawing/2014/main" id="{090B70EB-FBFE-43EB-88A9-90DF8BE4585E}"/>
              </a:ext>
            </a:extLst>
          </p:cNvPr>
          <p:cNvPicPr>
            <a:picLocks noChangeAspect="1"/>
          </p:cNvPicPr>
          <p:nvPr/>
        </p:nvPicPr>
        <p:blipFill>
          <a:blip r:embed="rId4"/>
          <a:stretch>
            <a:fillRect/>
          </a:stretch>
        </p:blipFill>
        <p:spPr>
          <a:xfrm>
            <a:off x="5907616" y="1729782"/>
            <a:ext cx="6396678" cy="4775082"/>
          </a:xfrm>
          <a:prstGeom prst="rect">
            <a:avLst/>
          </a:prstGeom>
        </p:spPr>
      </p:pic>
      <p:sp>
        <p:nvSpPr>
          <p:cNvPr id="2" name="Title 1">
            <a:extLst>
              <a:ext uri="{FF2B5EF4-FFF2-40B4-BE49-F238E27FC236}">
                <a16:creationId xmlns:a16="http://schemas.microsoft.com/office/drawing/2014/main" id="{6A03BD7D-5709-4169-8DFA-38BADC0E0BDB}"/>
              </a:ext>
            </a:extLst>
          </p:cNvPr>
          <p:cNvSpPr>
            <a:spLocks noGrp="1"/>
          </p:cNvSpPr>
          <p:nvPr>
            <p:ph type="title"/>
          </p:nvPr>
        </p:nvSpPr>
        <p:spPr/>
        <p:txBody>
          <a:bodyPr/>
          <a:lstStyle/>
          <a:p>
            <a:r>
              <a:rPr lang="en-US" dirty="0"/>
              <a:t>Modularity comparisons</a:t>
            </a:r>
          </a:p>
        </p:txBody>
      </p:sp>
      <p:pic>
        <p:nvPicPr>
          <p:cNvPr id="4" name="Picture 3">
            <a:extLst>
              <a:ext uri="{FF2B5EF4-FFF2-40B4-BE49-F238E27FC236}">
                <a16:creationId xmlns:a16="http://schemas.microsoft.com/office/drawing/2014/main" id="{0D31629F-291F-4EC5-8BC5-37B0C82625A7}"/>
              </a:ext>
            </a:extLst>
          </p:cNvPr>
          <p:cNvPicPr>
            <a:picLocks noChangeAspect="1"/>
          </p:cNvPicPr>
          <p:nvPr/>
        </p:nvPicPr>
        <p:blipFill>
          <a:blip r:embed="rId5"/>
          <a:stretch>
            <a:fillRect/>
          </a:stretch>
        </p:blipFill>
        <p:spPr>
          <a:xfrm>
            <a:off x="6162839" y="1731763"/>
            <a:ext cx="429654" cy="4775083"/>
          </a:xfrm>
          <a:prstGeom prst="rect">
            <a:avLst/>
          </a:prstGeom>
        </p:spPr>
      </p:pic>
      <p:pic>
        <p:nvPicPr>
          <p:cNvPr id="6" name="Picture 5">
            <a:extLst>
              <a:ext uri="{FF2B5EF4-FFF2-40B4-BE49-F238E27FC236}">
                <a16:creationId xmlns:a16="http://schemas.microsoft.com/office/drawing/2014/main" id="{15B512B7-1790-438B-B295-FDE68FED80FD}"/>
              </a:ext>
            </a:extLst>
          </p:cNvPr>
          <p:cNvPicPr>
            <a:picLocks noChangeAspect="1"/>
          </p:cNvPicPr>
          <p:nvPr/>
        </p:nvPicPr>
        <p:blipFill>
          <a:blip r:embed="rId6"/>
          <a:stretch>
            <a:fillRect/>
          </a:stretch>
        </p:blipFill>
        <p:spPr>
          <a:xfrm rot="16200000">
            <a:off x="9123565" y="3233951"/>
            <a:ext cx="422611" cy="6135256"/>
          </a:xfrm>
          <a:prstGeom prst="rect">
            <a:avLst/>
          </a:prstGeom>
        </p:spPr>
      </p:pic>
      <p:pic>
        <p:nvPicPr>
          <p:cNvPr id="8" name="Picture 7">
            <a:extLst>
              <a:ext uri="{FF2B5EF4-FFF2-40B4-BE49-F238E27FC236}">
                <a16:creationId xmlns:a16="http://schemas.microsoft.com/office/drawing/2014/main" id="{B751BA02-829D-424B-A82E-60ACE46743A6}"/>
              </a:ext>
            </a:extLst>
          </p:cNvPr>
          <p:cNvPicPr>
            <a:picLocks noChangeAspect="1"/>
          </p:cNvPicPr>
          <p:nvPr/>
        </p:nvPicPr>
        <p:blipFill>
          <a:blip r:embed="rId7"/>
          <a:stretch>
            <a:fillRect/>
          </a:stretch>
        </p:blipFill>
        <p:spPr>
          <a:xfrm>
            <a:off x="282311" y="1749878"/>
            <a:ext cx="405924" cy="4775450"/>
          </a:xfrm>
          <a:prstGeom prst="rect">
            <a:avLst/>
          </a:prstGeom>
        </p:spPr>
      </p:pic>
      <p:pic>
        <p:nvPicPr>
          <p:cNvPr id="9" name="Picture 8">
            <a:extLst>
              <a:ext uri="{FF2B5EF4-FFF2-40B4-BE49-F238E27FC236}">
                <a16:creationId xmlns:a16="http://schemas.microsoft.com/office/drawing/2014/main" id="{8BB78B52-6AEC-4F7E-89DC-A487E34456DA}"/>
              </a:ext>
            </a:extLst>
          </p:cNvPr>
          <p:cNvPicPr>
            <a:picLocks noChangeAspect="1"/>
          </p:cNvPicPr>
          <p:nvPr/>
        </p:nvPicPr>
        <p:blipFill>
          <a:blip r:embed="rId8"/>
          <a:stretch>
            <a:fillRect/>
          </a:stretch>
        </p:blipFill>
        <p:spPr>
          <a:xfrm rot="16200000">
            <a:off x="3179866" y="3295629"/>
            <a:ext cx="440168" cy="6058673"/>
          </a:xfrm>
          <a:prstGeom prst="rect">
            <a:avLst/>
          </a:prstGeom>
        </p:spPr>
      </p:pic>
      <p:sp>
        <p:nvSpPr>
          <p:cNvPr id="10" name="TextBox 9">
            <a:extLst>
              <a:ext uri="{FF2B5EF4-FFF2-40B4-BE49-F238E27FC236}">
                <a16:creationId xmlns:a16="http://schemas.microsoft.com/office/drawing/2014/main" id="{40D58311-3A78-4AD8-8BF3-2CD7CE08D0A5}"/>
              </a:ext>
            </a:extLst>
          </p:cNvPr>
          <p:cNvSpPr txBox="1"/>
          <p:nvPr/>
        </p:nvSpPr>
        <p:spPr>
          <a:xfrm>
            <a:off x="1357819" y="1640617"/>
            <a:ext cx="3618298" cy="369332"/>
          </a:xfrm>
          <a:prstGeom prst="rect">
            <a:avLst/>
          </a:prstGeom>
          <a:noFill/>
        </p:spPr>
        <p:txBody>
          <a:bodyPr wrap="none" rtlCol="0">
            <a:spAutoFit/>
          </a:bodyPr>
          <a:lstStyle/>
          <a:p>
            <a:r>
              <a:rPr lang="en-US" dirty="0"/>
              <a:t>Gamma = 1, Q = 0.8701, MI = 0.2976</a:t>
            </a:r>
          </a:p>
        </p:txBody>
      </p:sp>
      <p:sp>
        <p:nvSpPr>
          <p:cNvPr id="11" name="TextBox 10">
            <a:extLst>
              <a:ext uri="{FF2B5EF4-FFF2-40B4-BE49-F238E27FC236}">
                <a16:creationId xmlns:a16="http://schemas.microsoft.com/office/drawing/2014/main" id="{42763B8F-3946-444F-B721-BF0A1B69C302}"/>
              </a:ext>
            </a:extLst>
          </p:cNvPr>
          <p:cNvSpPr txBox="1"/>
          <p:nvPr/>
        </p:nvSpPr>
        <p:spPr>
          <a:xfrm>
            <a:off x="7525902" y="1603546"/>
            <a:ext cx="3618298" cy="369332"/>
          </a:xfrm>
          <a:prstGeom prst="rect">
            <a:avLst/>
          </a:prstGeom>
          <a:noFill/>
        </p:spPr>
        <p:txBody>
          <a:bodyPr wrap="none" rtlCol="0">
            <a:spAutoFit/>
          </a:bodyPr>
          <a:lstStyle/>
          <a:p>
            <a:r>
              <a:rPr lang="en-US" dirty="0"/>
              <a:t>Gamma = 3, Q = 0.3937, MI = 0.4819</a:t>
            </a:r>
          </a:p>
        </p:txBody>
      </p:sp>
    </p:spTree>
    <p:extLst>
      <p:ext uri="{BB962C8B-B14F-4D97-AF65-F5344CB8AC3E}">
        <p14:creationId xmlns:p14="http://schemas.microsoft.com/office/powerpoint/2010/main" val="55881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83BA60-6B0B-485D-888C-55D762CA40A7}"/>
              </a:ext>
            </a:extLst>
          </p:cNvPr>
          <p:cNvPicPr>
            <a:picLocks noChangeAspect="1"/>
          </p:cNvPicPr>
          <p:nvPr/>
        </p:nvPicPr>
        <p:blipFill>
          <a:blip r:embed="rId3"/>
          <a:stretch>
            <a:fillRect/>
          </a:stretch>
        </p:blipFill>
        <p:spPr>
          <a:xfrm>
            <a:off x="-433983" y="870978"/>
            <a:ext cx="7618950" cy="6163140"/>
          </a:xfrm>
          <a:prstGeom prst="rect">
            <a:avLst/>
          </a:prstGeom>
        </p:spPr>
      </p:pic>
      <p:sp>
        <p:nvSpPr>
          <p:cNvPr id="2" name="Title 1">
            <a:extLst>
              <a:ext uri="{FF2B5EF4-FFF2-40B4-BE49-F238E27FC236}">
                <a16:creationId xmlns:a16="http://schemas.microsoft.com/office/drawing/2014/main" id="{3F1DC927-7128-4B00-BFBA-58509741C4A5}"/>
              </a:ext>
            </a:extLst>
          </p:cNvPr>
          <p:cNvSpPr>
            <a:spLocks noGrp="1"/>
          </p:cNvSpPr>
          <p:nvPr>
            <p:ph type="title"/>
          </p:nvPr>
        </p:nvSpPr>
        <p:spPr>
          <a:xfrm>
            <a:off x="480466" y="0"/>
            <a:ext cx="11711534" cy="1325563"/>
          </a:xfrm>
        </p:spPr>
        <p:txBody>
          <a:bodyPr/>
          <a:lstStyle/>
          <a:p>
            <a:r>
              <a:rPr lang="en-US" dirty="0"/>
              <a:t>Testing </a:t>
            </a:r>
            <a:r>
              <a:rPr lang="en-US" dirty="0" err="1"/>
              <a:t>fmri</a:t>
            </a:r>
            <a:r>
              <a:rPr lang="en-US" dirty="0"/>
              <a:t> connectivity on flywheel</a:t>
            </a:r>
          </a:p>
        </p:txBody>
      </p:sp>
      <p:pic>
        <p:nvPicPr>
          <p:cNvPr id="13" name="Picture 12">
            <a:extLst>
              <a:ext uri="{FF2B5EF4-FFF2-40B4-BE49-F238E27FC236}">
                <a16:creationId xmlns:a16="http://schemas.microsoft.com/office/drawing/2014/main" id="{D0FD2F0B-6253-483A-B778-93543FF575B8}"/>
              </a:ext>
            </a:extLst>
          </p:cNvPr>
          <p:cNvPicPr>
            <a:picLocks noChangeAspect="1"/>
          </p:cNvPicPr>
          <p:nvPr/>
        </p:nvPicPr>
        <p:blipFill>
          <a:blip r:embed="rId4"/>
          <a:stretch>
            <a:fillRect/>
          </a:stretch>
        </p:blipFill>
        <p:spPr>
          <a:xfrm rot="16200000">
            <a:off x="3451762" y="3019272"/>
            <a:ext cx="411068" cy="7241676"/>
          </a:xfrm>
          <a:prstGeom prst="rect">
            <a:avLst/>
          </a:prstGeom>
        </p:spPr>
      </p:pic>
      <p:graphicFrame>
        <p:nvGraphicFramePr>
          <p:cNvPr id="18" name="Table 17">
            <a:extLst>
              <a:ext uri="{FF2B5EF4-FFF2-40B4-BE49-F238E27FC236}">
                <a16:creationId xmlns:a16="http://schemas.microsoft.com/office/drawing/2014/main" id="{80748A15-5DE4-4F41-A979-A5FEE38C889E}"/>
              </a:ext>
            </a:extLst>
          </p:cNvPr>
          <p:cNvGraphicFramePr>
            <a:graphicFrameLocks noGrp="1"/>
          </p:cNvGraphicFramePr>
          <p:nvPr>
            <p:extLst>
              <p:ext uri="{D42A27DB-BD31-4B8C-83A1-F6EECF244321}">
                <p14:modId xmlns:p14="http://schemas.microsoft.com/office/powerpoint/2010/main" val="1501714847"/>
              </p:ext>
            </p:extLst>
          </p:nvPr>
        </p:nvGraphicFramePr>
        <p:xfrm>
          <a:off x="7519484" y="1257881"/>
          <a:ext cx="3206180" cy="5056425"/>
        </p:xfrm>
        <a:graphic>
          <a:graphicData uri="http://schemas.openxmlformats.org/drawingml/2006/table">
            <a:tbl>
              <a:tblPr/>
              <a:tblGrid>
                <a:gridCol w="376484">
                  <a:extLst>
                    <a:ext uri="{9D8B030D-6E8A-4147-A177-3AD203B41FA5}">
                      <a16:colId xmlns:a16="http://schemas.microsoft.com/office/drawing/2014/main" val="503012072"/>
                    </a:ext>
                  </a:extLst>
                </a:gridCol>
                <a:gridCol w="86497">
                  <a:extLst>
                    <a:ext uri="{9D8B030D-6E8A-4147-A177-3AD203B41FA5}">
                      <a16:colId xmlns:a16="http://schemas.microsoft.com/office/drawing/2014/main" val="1069099950"/>
                    </a:ext>
                  </a:extLst>
                </a:gridCol>
                <a:gridCol w="2743199">
                  <a:extLst>
                    <a:ext uri="{9D8B030D-6E8A-4147-A177-3AD203B41FA5}">
                      <a16:colId xmlns:a16="http://schemas.microsoft.com/office/drawing/2014/main" val="2971648697"/>
                    </a:ext>
                  </a:extLst>
                </a:gridCol>
              </a:tblGrid>
              <a:tr h="337095">
                <a:tc>
                  <a:txBody>
                    <a:bodyPr/>
                    <a:lstStyle/>
                    <a:p>
                      <a:pPr algn="l" fontAlgn="b"/>
                      <a:endParaRPr lang="en-US" sz="1000" b="0" i="0" u="none" strike="noStrike">
                        <a:effectLst/>
                        <a:latin typeface="Verdana" panose="020B060403050404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Uncertain</a:t>
                      </a:r>
                    </a:p>
                  </a:txBody>
                  <a:tcPr marL="0" marR="0" marT="0" marB="0" anchor="b">
                    <a:lnL>
                      <a:noFill/>
                    </a:lnL>
                    <a:lnR>
                      <a:noFill/>
                    </a:lnR>
                    <a:lnT>
                      <a:noFill/>
                    </a:lnT>
                    <a:lnB>
                      <a:noFill/>
                    </a:lnB>
                  </a:tcPr>
                </a:tc>
                <a:extLst>
                  <a:ext uri="{0D108BD9-81ED-4DB2-BD59-A6C34878D82A}">
                    <a16:rowId xmlns:a16="http://schemas.microsoft.com/office/drawing/2014/main" val="362258684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Hand</a:t>
                      </a:r>
                    </a:p>
                  </a:txBody>
                  <a:tcPr marL="0" marR="0" marT="0" marB="0" anchor="b">
                    <a:lnL>
                      <a:noFill/>
                    </a:lnL>
                    <a:lnR>
                      <a:noFill/>
                    </a:lnR>
                    <a:lnT>
                      <a:noFill/>
                    </a:lnT>
                    <a:lnB>
                      <a:noFill/>
                    </a:lnB>
                  </a:tcPr>
                </a:tc>
                <a:extLst>
                  <a:ext uri="{0D108BD9-81ED-4DB2-BD59-A6C34878D82A}">
                    <a16:rowId xmlns:a16="http://schemas.microsoft.com/office/drawing/2014/main" val="108920377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66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Sensory/</a:t>
                      </a:r>
                      <a:r>
                        <a:rPr lang="en-US" sz="1200" b="0" i="0" u="none" strike="noStrike" dirty="0" err="1">
                          <a:effectLst/>
                          <a:latin typeface="Ariel"/>
                        </a:rPr>
                        <a:t>somatomotor</a:t>
                      </a:r>
                      <a:r>
                        <a:rPr lang="en-US" sz="1200" b="0" i="0" u="none" strike="noStrike" dirty="0">
                          <a:effectLst/>
                          <a:latin typeface="Ariel"/>
                        </a:rPr>
                        <a:t> Mouth</a:t>
                      </a:r>
                    </a:p>
                  </a:txBody>
                  <a:tcPr marL="0" marR="0" marT="0" marB="0" anchor="b">
                    <a:lnL>
                      <a:noFill/>
                    </a:lnL>
                    <a:lnR>
                      <a:noFill/>
                    </a:lnR>
                    <a:lnT>
                      <a:noFill/>
                    </a:lnT>
                    <a:lnB>
                      <a:noFill/>
                    </a:lnB>
                  </a:tcPr>
                </a:tc>
                <a:extLst>
                  <a:ext uri="{0D108BD9-81ED-4DB2-BD59-A6C34878D82A}">
                    <a16:rowId xmlns:a16="http://schemas.microsoft.com/office/drawing/2014/main" val="4045808764"/>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80008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Cingulo-opercular Task Control</a:t>
                      </a:r>
                    </a:p>
                  </a:txBody>
                  <a:tcPr marL="0" marR="0" marT="0" marB="0" anchor="b">
                    <a:lnL>
                      <a:noFill/>
                    </a:lnL>
                    <a:lnR>
                      <a:noFill/>
                    </a:lnR>
                    <a:lnT>
                      <a:noFill/>
                    </a:lnT>
                    <a:lnB>
                      <a:noFill/>
                    </a:lnB>
                  </a:tcPr>
                </a:tc>
                <a:extLst>
                  <a:ext uri="{0D108BD9-81ED-4DB2-BD59-A6C34878D82A}">
                    <a16:rowId xmlns:a16="http://schemas.microsoft.com/office/drawing/2014/main" val="111727428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99CC"/>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Auditory</a:t>
                      </a:r>
                    </a:p>
                  </a:txBody>
                  <a:tcPr marL="0" marR="0" marT="0" marB="0" anchor="b">
                    <a:lnL>
                      <a:noFill/>
                    </a:lnL>
                    <a:lnR>
                      <a:noFill/>
                    </a:lnR>
                    <a:lnT>
                      <a:noFill/>
                    </a:lnT>
                    <a:lnB>
                      <a:noFill/>
                    </a:lnB>
                  </a:tcPr>
                </a:tc>
                <a:extLst>
                  <a:ext uri="{0D108BD9-81ED-4DB2-BD59-A6C34878D82A}">
                    <a16:rowId xmlns:a16="http://schemas.microsoft.com/office/drawing/2014/main" val="2749792857"/>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Default mode</a:t>
                      </a:r>
                    </a:p>
                  </a:txBody>
                  <a:tcPr marL="0" marR="0" marT="0" marB="0" anchor="b">
                    <a:lnL>
                      <a:noFill/>
                    </a:lnL>
                    <a:lnR>
                      <a:noFill/>
                    </a:lnR>
                    <a:lnT>
                      <a:noFill/>
                    </a:lnT>
                    <a:lnB>
                      <a:noFill/>
                    </a:lnB>
                  </a:tcPr>
                </a:tc>
                <a:extLst>
                  <a:ext uri="{0D108BD9-81ED-4DB2-BD59-A6C34878D82A}">
                    <a16:rowId xmlns:a16="http://schemas.microsoft.com/office/drawing/2014/main" val="86420174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6969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Memory retrieval?</a:t>
                      </a:r>
                    </a:p>
                  </a:txBody>
                  <a:tcPr marL="0" marR="0" marT="0" marB="0" anchor="b">
                    <a:lnL>
                      <a:noFill/>
                    </a:lnL>
                    <a:lnR>
                      <a:noFill/>
                    </a:lnR>
                    <a:lnT>
                      <a:noFill/>
                    </a:lnT>
                    <a:lnB>
                      <a:noFill/>
                    </a:lnB>
                  </a:tcPr>
                </a:tc>
                <a:extLst>
                  <a:ext uri="{0D108BD9-81ED-4DB2-BD59-A6C34878D82A}">
                    <a16:rowId xmlns:a16="http://schemas.microsoft.com/office/drawing/2014/main" val="352530518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759729926"/>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Visual</a:t>
                      </a:r>
                    </a:p>
                  </a:txBody>
                  <a:tcPr marL="0" marR="0" marT="0" marB="0" anchor="b">
                    <a:lnL>
                      <a:noFill/>
                    </a:lnL>
                    <a:lnR>
                      <a:noFill/>
                    </a:lnR>
                    <a:lnT>
                      <a:noFill/>
                    </a:lnT>
                    <a:lnB>
                      <a:noFill/>
                    </a:lnB>
                  </a:tcPr>
                </a:tc>
                <a:extLst>
                  <a:ext uri="{0D108BD9-81ED-4DB2-BD59-A6C34878D82A}">
                    <a16:rowId xmlns:a16="http://schemas.microsoft.com/office/drawing/2014/main" val="137054689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FF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err="1">
                          <a:effectLst/>
                          <a:latin typeface="Ariel"/>
                        </a:rPr>
                        <a:t>Fronto</a:t>
                      </a:r>
                      <a:r>
                        <a:rPr lang="en-US" sz="1200" b="0" i="0" u="none" strike="noStrike" dirty="0">
                          <a:effectLst/>
                          <a:latin typeface="Ariel"/>
                        </a:rPr>
                        <a:t>-parietal Task Control</a:t>
                      </a:r>
                    </a:p>
                  </a:txBody>
                  <a:tcPr marL="0" marR="0" marT="0" marB="0" anchor="b">
                    <a:lnL>
                      <a:noFill/>
                    </a:lnL>
                    <a:lnR>
                      <a:noFill/>
                    </a:lnR>
                    <a:lnT>
                      <a:noFill/>
                    </a:lnT>
                    <a:lnB>
                      <a:noFill/>
                    </a:lnB>
                  </a:tcPr>
                </a:tc>
                <a:extLst>
                  <a:ext uri="{0D108BD9-81ED-4DB2-BD59-A6C34878D82A}">
                    <a16:rowId xmlns:a16="http://schemas.microsoft.com/office/drawing/2014/main" val="1709854359"/>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00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Salience</a:t>
                      </a:r>
                    </a:p>
                  </a:txBody>
                  <a:tcPr marL="0" marR="0" marT="0" marB="0" anchor="b">
                    <a:lnL>
                      <a:noFill/>
                    </a:lnL>
                    <a:lnR>
                      <a:noFill/>
                    </a:lnR>
                    <a:lnT>
                      <a:noFill/>
                    </a:lnT>
                    <a:lnB>
                      <a:noFill/>
                    </a:lnB>
                  </a:tcPr>
                </a:tc>
                <a:extLst>
                  <a:ext uri="{0D108BD9-81ED-4DB2-BD59-A6C34878D82A}">
                    <a16:rowId xmlns:a16="http://schemas.microsoft.com/office/drawing/2014/main" val="3266017763"/>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33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Subcortical</a:t>
                      </a:r>
                    </a:p>
                  </a:txBody>
                  <a:tcPr marL="0" marR="0" marT="0" marB="0" anchor="b">
                    <a:lnL>
                      <a:noFill/>
                    </a:lnL>
                    <a:lnR>
                      <a:noFill/>
                    </a:lnR>
                    <a:lnT>
                      <a:noFill/>
                    </a:lnT>
                    <a:lnB>
                      <a:noFill/>
                    </a:lnB>
                  </a:tcPr>
                </a:tc>
                <a:extLst>
                  <a:ext uri="{0D108BD9-81ED-4DB2-BD59-A6C34878D82A}">
                    <a16:rowId xmlns:a16="http://schemas.microsoft.com/office/drawing/2014/main" val="650017155"/>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339966"/>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Ventral attention</a:t>
                      </a:r>
                    </a:p>
                  </a:txBody>
                  <a:tcPr marL="0" marR="0" marT="0" marB="0" anchor="b">
                    <a:lnL>
                      <a:noFill/>
                    </a:lnL>
                    <a:lnR>
                      <a:noFill/>
                    </a:lnR>
                    <a:lnT>
                      <a:noFill/>
                    </a:lnT>
                    <a:lnB>
                      <a:noFill/>
                    </a:lnB>
                  </a:tcPr>
                </a:tc>
                <a:extLst>
                  <a:ext uri="{0D108BD9-81ED-4DB2-BD59-A6C34878D82A}">
                    <a16:rowId xmlns:a16="http://schemas.microsoft.com/office/drawing/2014/main" val="501225372"/>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99CCFF"/>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Cerebellar</a:t>
                      </a:r>
                    </a:p>
                  </a:txBody>
                  <a:tcPr marL="0" marR="0" marT="0" marB="0" anchor="b">
                    <a:lnL>
                      <a:noFill/>
                    </a:lnL>
                    <a:lnR>
                      <a:noFill/>
                    </a:lnR>
                    <a:lnT>
                      <a:noFill/>
                    </a:lnT>
                    <a:lnB>
                      <a:noFill/>
                    </a:lnB>
                  </a:tcPr>
                </a:tc>
                <a:extLst>
                  <a:ext uri="{0D108BD9-81ED-4DB2-BD59-A6C34878D82A}">
                    <a16:rowId xmlns:a16="http://schemas.microsoft.com/office/drawing/2014/main" val="4205525881"/>
                  </a:ext>
                </a:extLst>
              </a:tr>
              <a:tr h="337095">
                <a:tc>
                  <a:txBody>
                    <a:bodyPr/>
                    <a:lstStyle/>
                    <a:p>
                      <a:pPr algn="l" fontAlgn="b"/>
                      <a:r>
                        <a:rPr lang="en-US" sz="1000" b="0" i="0" u="none" strike="noStrike">
                          <a:effectLst/>
                          <a:latin typeface="Verdana" panose="020B0604030504040204" pitchFamily="34" charset="0"/>
                        </a:rPr>
                        <a:t> </a:t>
                      </a:r>
                    </a:p>
                  </a:txBody>
                  <a:tcPr marL="0" marR="0" marT="0" marB="0" anchor="b">
                    <a:lnL>
                      <a:noFill/>
                    </a:lnL>
                    <a:lnR>
                      <a:noFill/>
                    </a:lnR>
                    <a:lnT>
                      <a:noFill/>
                    </a:lnT>
                    <a:lnB>
                      <a:noFill/>
                    </a:lnB>
                    <a:solidFill>
                      <a:srgbClr val="00FF00"/>
                    </a:solidFill>
                  </a:tcPr>
                </a:tc>
                <a:tc>
                  <a:txBody>
                    <a:bodyPr/>
                    <a:lstStyle/>
                    <a:p>
                      <a:pPr algn="l" fontAlgn="b"/>
                      <a:endParaRPr lang="en-US" sz="1200" b="0" i="0" u="none" strike="noStrike" dirty="0">
                        <a:effectLst/>
                        <a:latin typeface="Ariel"/>
                      </a:endParaRPr>
                    </a:p>
                  </a:txBody>
                  <a:tcPr marL="0" marR="0" marT="0" marB="0" anchor="b">
                    <a:lnL>
                      <a:noFill/>
                    </a:lnL>
                    <a:lnR>
                      <a:noFill/>
                    </a:lnR>
                    <a:lnT>
                      <a:noFill/>
                    </a:lnT>
                    <a:lnB>
                      <a:noFill/>
                    </a:lnB>
                  </a:tcPr>
                </a:tc>
                <a:tc>
                  <a:txBody>
                    <a:bodyPr/>
                    <a:lstStyle/>
                    <a:p>
                      <a:pPr algn="l" fontAlgn="b"/>
                      <a:r>
                        <a:rPr lang="en-US" sz="1200" b="0" i="0" u="none" strike="noStrike" dirty="0">
                          <a:effectLst/>
                          <a:latin typeface="Ariel"/>
                        </a:rPr>
                        <a:t>Dorsal attention</a:t>
                      </a:r>
                    </a:p>
                  </a:txBody>
                  <a:tcPr marL="0" marR="0" marT="0" marB="0" anchor="b">
                    <a:lnL>
                      <a:noFill/>
                    </a:lnL>
                    <a:lnR>
                      <a:noFill/>
                    </a:lnR>
                    <a:lnT>
                      <a:noFill/>
                    </a:lnT>
                    <a:lnB>
                      <a:noFill/>
                    </a:lnB>
                  </a:tcPr>
                </a:tc>
                <a:extLst>
                  <a:ext uri="{0D108BD9-81ED-4DB2-BD59-A6C34878D82A}">
                    <a16:rowId xmlns:a16="http://schemas.microsoft.com/office/drawing/2014/main" val="744196835"/>
                  </a:ext>
                </a:extLst>
              </a:tr>
            </a:tbl>
          </a:graphicData>
        </a:graphic>
      </p:graphicFrame>
      <p:pic>
        <p:nvPicPr>
          <p:cNvPr id="20" name="Picture 19">
            <a:extLst>
              <a:ext uri="{FF2B5EF4-FFF2-40B4-BE49-F238E27FC236}">
                <a16:creationId xmlns:a16="http://schemas.microsoft.com/office/drawing/2014/main" id="{3172BBC3-83F5-4FD7-BBF6-9A50DAA8B761}"/>
              </a:ext>
            </a:extLst>
          </p:cNvPr>
          <p:cNvPicPr>
            <a:picLocks noChangeAspect="1"/>
          </p:cNvPicPr>
          <p:nvPr/>
        </p:nvPicPr>
        <p:blipFill>
          <a:blip r:embed="rId5"/>
          <a:stretch>
            <a:fillRect/>
          </a:stretch>
        </p:blipFill>
        <p:spPr>
          <a:xfrm>
            <a:off x="169493" y="1325563"/>
            <a:ext cx="261234" cy="5050528"/>
          </a:xfrm>
          <a:prstGeom prst="rect">
            <a:avLst/>
          </a:prstGeom>
        </p:spPr>
      </p:pic>
    </p:spTree>
    <p:extLst>
      <p:ext uri="{BB962C8B-B14F-4D97-AF65-F5344CB8AC3E}">
        <p14:creationId xmlns:p14="http://schemas.microsoft.com/office/powerpoint/2010/main" val="182637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5B33-243E-415B-A84E-2D036C28D8C2}"/>
              </a:ext>
            </a:extLst>
          </p:cNvPr>
          <p:cNvSpPr>
            <a:spLocks noGrp="1"/>
          </p:cNvSpPr>
          <p:nvPr>
            <p:ph type="title"/>
          </p:nvPr>
        </p:nvSpPr>
        <p:spPr>
          <a:xfrm>
            <a:off x="3876502" y="-181900"/>
            <a:ext cx="4438996" cy="1325563"/>
          </a:xfrm>
        </p:spPr>
        <p:txBody>
          <a:bodyPr/>
          <a:lstStyle/>
          <a:p>
            <a:r>
              <a:rPr lang="en-US" dirty="0"/>
              <a:t>AAL connectivity</a:t>
            </a:r>
          </a:p>
        </p:txBody>
      </p:sp>
      <p:pic>
        <p:nvPicPr>
          <p:cNvPr id="4" name="Picture 3">
            <a:extLst>
              <a:ext uri="{FF2B5EF4-FFF2-40B4-BE49-F238E27FC236}">
                <a16:creationId xmlns:a16="http://schemas.microsoft.com/office/drawing/2014/main" id="{C127DF4A-7E0A-4647-B518-8C787C985DCD}"/>
              </a:ext>
            </a:extLst>
          </p:cNvPr>
          <p:cNvPicPr>
            <a:picLocks noChangeAspect="1"/>
          </p:cNvPicPr>
          <p:nvPr/>
        </p:nvPicPr>
        <p:blipFill>
          <a:blip r:embed="rId3"/>
          <a:stretch>
            <a:fillRect/>
          </a:stretch>
        </p:blipFill>
        <p:spPr>
          <a:xfrm>
            <a:off x="-972237" y="508314"/>
            <a:ext cx="13877661" cy="6733734"/>
          </a:xfrm>
          <a:prstGeom prst="rect">
            <a:avLst/>
          </a:prstGeom>
        </p:spPr>
      </p:pic>
      <p:pic>
        <p:nvPicPr>
          <p:cNvPr id="5" name="Picture 4">
            <a:extLst>
              <a:ext uri="{FF2B5EF4-FFF2-40B4-BE49-F238E27FC236}">
                <a16:creationId xmlns:a16="http://schemas.microsoft.com/office/drawing/2014/main" id="{07D2121D-6F02-40DC-84D3-0E958EC5AB4F}"/>
              </a:ext>
            </a:extLst>
          </p:cNvPr>
          <p:cNvPicPr>
            <a:picLocks noChangeAspect="1"/>
          </p:cNvPicPr>
          <p:nvPr/>
        </p:nvPicPr>
        <p:blipFill>
          <a:blip r:embed="rId4"/>
          <a:stretch>
            <a:fillRect/>
          </a:stretch>
        </p:blipFill>
        <p:spPr>
          <a:xfrm>
            <a:off x="5073804" y="5282869"/>
            <a:ext cx="2193311" cy="1575130"/>
          </a:xfrm>
          <a:prstGeom prst="rect">
            <a:avLst/>
          </a:prstGeom>
        </p:spPr>
      </p:pic>
    </p:spTree>
    <p:extLst>
      <p:ext uri="{BB962C8B-B14F-4D97-AF65-F5344CB8AC3E}">
        <p14:creationId xmlns:p14="http://schemas.microsoft.com/office/powerpoint/2010/main" val="296918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C2C17-5A2E-46EB-89FD-5F98C336819F}"/>
              </a:ext>
            </a:extLst>
          </p:cNvPr>
          <p:cNvPicPr>
            <a:picLocks noChangeAspect="1"/>
          </p:cNvPicPr>
          <p:nvPr/>
        </p:nvPicPr>
        <p:blipFill>
          <a:blip r:embed="rId3"/>
          <a:stretch>
            <a:fillRect/>
          </a:stretch>
        </p:blipFill>
        <p:spPr>
          <a:xfrm>
            <a:off x="-161750" y="1030108"/>
            <a:ext cx="12009477" cy="4797784"/>
          </a:xfrm>
          <a:prstGeom prst="rect">
            <a:avLst/>
          </a:prstGeom>
        </p:spPr>
      </p:pic>
      <p:sp>
        <p:nvSpPr>
          <p:cNvPr id="5" name="Rectangle 4">
            <a:extLst>
              <a:ext uri="{FF2B5EF4-FFF2-40B4-BE49-F238E27FC236}">
                <a16:creationId xmlns:a16="http://schemas.microsoft.com/office/drawing/2014/main" id="{1787A1A9-DEDC-48C5-BA66-30E8A6E504DA}"/>
              </a:ext>
            </a:extLst>
          </p:cNvPr>
          <p:cNvSpPr/>
          <p:nvPr/>
        </p:nvSpPr>
        <p:spPr>
          <a:xfrm rot="16200000">
            <a:off x="5383356" y="4080308"/>
            <a:ext cx="192598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E5FB3C39-22E0-4FDA-B2CB-555E31D5F6DC}"/>
              </a:ext>
            </a:extLst>
          </p:cNvPr>
          <p:cNvSpPr/>
          <p:nvPr/>
        </p:nvSpPr>
        <p:spPr>
          <a:xfrm rot="16200000">
            <a:off x="5355480" y="2126444"/>
            <a:ext cx="1981737"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sp>
        <p:nvSpPr>
          <p:cNvPr id="11" name="Rectangle 10">
            <a:extLst>
              <a:ext uri="{FF2B5EF4-FFF2-40B4-BE49-F238E27FC236}">
                <a16:creationId xmlns:a16="http://schemas.microsoft.com/office/drawing/2014/main" id="{B5A3232F-8081-466F-9FAD-250716F980FE}"/>
              </a:ext>
            </a:extLst>
          </p:cNvPr>
          <p:cNvSpPr/>
          <p:nvPr/>
        </p:nvSpPr>
        <p:spPr>
          <a:xfrm rot="16200000">
            <a:off x="-914199" y="3090640"/>
            <a:ext cx="3910131"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 right alternating regions</a:t>
            </a:r>
          </a:p>
        </p:txBody>
      </p:sp>
    </p:spTree>
    <p:extLst>
      <p:ext uri="{BB962C8B-B14F-4D97-AF65-F5344CB8AC3E}">
        <p14:creationId xmlns:p14="http://schemas.microsoft.com/office/powerpoint/2010/main" val="153648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58C9-F73E-4588-9686-7DBE73CD37D8}"/>
              </a:ext>
            </a:extLst>
          </p:cNvPr>
          <p:cNvSpPr>
            <a:spLocks noGrp="1"/>
          </p:cNvSpPr>
          <p:nvPr>
            <p:ph type="title"/>
          </p:nvPr>
        </p:nvSpPr>
        <p:spPr>
          <a:xfrm>
            <a:off x="492512" y="443184"/>
            <a:ext cx="4068337" cy="1325563"/>
          </a:xfrm>
        </p:spPr>
        <p:txBody>
          <a:bodyPr/>
          <a:lstStyle/>
          <a:p>
            <a:r>
              <a:rPr lang="en-US" dirty="0"/>
              <a:t>Regions affected by surgery</a:t>
            </a:r>
          </a:p>
        </p:txBody>
      </p:sp>
      <p:pic>
        <p:nvPicPr>
          <p:cNvPr id="7" name="Picture 6">
            <a:extLst>
              <a:ext uri="{FF2B5EF4-FFF2-40B4-BE49-F238E27FC236}">
                <a16:creationId xmlns:a16="http://schemas.microsoft.com/office/drawing/2014/main" id="{910326D3-A4EF-4B78-8C2E-361F6B863DA8}"/>
              </a:ext>
            </a:extLst>
          </p:cNvPr>
          <p:cNvPicPr>
            <a:picLocks noChangeAspect="1"/>
          </p:cNvPicPr>
          <p:nvPr/>
        </p:nvPicPr>
        <p:blipFill>
          <a:blip r:embed="rId3"/>
          <a:stretch>
            <a:fillRect/>
          </a:stretch>
        </p:blipFill>
        <p:spPr>
          <a:xfrm>
            <a:off x="4808111" y="-328737"/>
            <a:ext cx="7740102" cy="7454368"/>
          </a:xfrm>
          <a:prstGeom prst="rect">
            <a:avLst/>
          </a:prstGeom>
        </p:spPr>
      </p:pic>
    </p:spTree>
    <p:extLst>
      <p:ext uri="{BB962C8B-B14F-4D97-AF65-F5344CB8AC3E}">
        <p14:creationId xmlns:p14="http://schemas.microsoft.com/office/powerpoint/2010/main" val="120465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8EE14F-A4A8-4F43-B915-54029E9EA611}"/>
              </a:ext>
            </a:extLst>
          </p:cNvPr>
          <p:cNvPicPr>
            <a:picLocks noChangeAspect="1"/>
          </p:cNvPicPr>
          <p:nvPr/>
        </p:nvPicPr>
        <p:blipFill>
          <a:blip r:embed="rId3"/>
          <a:stretch>
            <a:fillRect/>
          </a:stretch>
        </p:blipFill>
        <p:spPr>
          <a:xfrm>
            <a:off x="-1048058" y="887177"/>
            <a:ext cx="13240058" cy="5854675"/>
          </a:xfrm>
          <a:prstGeom prst="rect">
            <a:avLst/>
          </a:prstGeom>
        </p:spPr>
      </p:pic>
      <p:pic>
        <p:nvPicPr>
          <p:cNvPr id="3" name="Picture 2">
            <a:extLst>
              <a:ext uri="{FF2B5EF4-FFF2-40B4-BE49-F238E27FC236}">
                <a16:creationId xmlns:a16="http://schemas.microsoft.com/office/drawing/2014/main" id="{4DC6040A-344B-4076-9C4A-8C7D8376D453}"/>
              </a:ext>
            </a:extLst>
          </p:cNvPr>
          <p:cNvPicPr>
            <a:picLocks noChangeAspect="1"/>
          </p:cNvPicPr>
          <p:nvPr/>
        </p:nvPicPr>
        <p:blipFill>
          <a:blip r:embed="rId4"/>
          <a:stretch>
            <a:fillRect/>
          </a:stretch>
        </p:blipFill>
        <p:spPr>
          <a:xfrm rot="16200000">
            <a:off x="5816093" y="-2819520"/>
            <a:ext cx="411033" cy="12573000"/>
          </a:xfrm>
          <a:prstGeom prst="rect">
            <a:avLst/>
          </a:prstGeom>
        </p:spPr>
      </p:pic>
      <p:pic>
        <p:nvPicPr>
          <p:cNvPr id="4" name="Picture 3">
            <a:extLst>
              <a:ext uri="{FF2B5EF4-FFF2-40B4-BE49-F238E27FC236}">
                <a16:creationId xmlns:a16="http://schemas.microsoft.com/office/drawing/2014/main" id="{A89E8A21-E8EA-4B2B-B221-01CFC7F4EF7D}"/>
              </a:ext>
            </a:extLst>
          </p:cNvPr>
          <p:cNvPicPr>
            <a:picLocks/>
          </p:cNvPicPr>
          <p:nvPr/>
        </p:nvPicPr>
        <p:blipFill>
          <a:blip r:embed="rId5"/>
          <a:stretch>
            <a:fillRect/>
          </a:stretch>
        </p:blipFill>
        <p:spPr>
          <a:xfrm rot="16200000">
            <a:off x="5815870" y="-2444361"/>
            <a:ext cx="411480" cy="12573000"/>
          </a:xfrm>
          <a:prstGeom prst="rect">
            <a:avLst/>
          </a:prstGeom>
        </p:spPr>
      </p:pic>
      <p:sp>
        <p:nvSpPr>
          <p:cNvPr id="2" name="Title 1">
            <a:extLst>
              <a:ext uri="{FF2B5EF4-FFF2-40B4-BE49-F238E27FC236}">
                <a16:creationId xmlns:a16="http://schemas.microsoft.com/office/drawing/2014/main" id="{AD9FF817-6293-4CC7-B9F4-2E9AB36A2B1F}"/>
              </a:ext>
            </a:extLst>
          </p:cNvPr>
          <p:cNvSpPr>
            <a:spLocks noGrp="1"/>
          </p:cNvSpPr>
          <p:nvPr>
            <p:ph type="title"/>
          </p:nvPr>
        </p:nvSpPr>
        <p:spPr>
          <a:xfrm>
            <a:off x="2053771" y="-352580"/>
            <a:ext cx="8084458" cy="1325563"/>
          </a:xfrm>
        </p:spPr>
        <p:txBody>
          <a:bodyPr>
            <a:normAutofit/>
          </a:bodyPr>
          <a:lstStyle/>
          <a:p>
            <a:r>
              <a:rPr lang="en-US" dirty="0"/>
              <a:t>Connectivity for affected regions</a:t>
            </a:r>
          </a:p>
        </p:txBody>
      </p:sp>
      <p:sp>
        <p:nvSpPr>
          <p:cNvPr id="5" name="Rectangle 4">
            <a:extLst>
              <a:ext uri="{FF2B5EF4-FFF2-40B4-BE49-F238E27FC236}">
                <a16:creationId xmlns:a16="http://schemas.microsoft.com/office/drawing/2014/main" id="{F9A848F0-BF36-4A39-A6E6-8F48DFE76AB2}"/>
              </a:ext>
            </a:extLst>
          </p:cNvPr>
          <p:cNvSpPr/>
          <p:nvPr/>
        </p:nvSpPr>
        <p:spPr>
          <a:xfrm>
            <a:off x="5780313" y="663712"/>
            <a:ext cx="514845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2D99D0E5-0F83-40CA-87F9-688BB2CA160A}"/>
              </a:ext>
            </a:extLst>
          </p:cNvPr>
          <p:cNvSpPr/>
          <p:nvPr/>
        </p:nvSpPr>
        <p:spPr>
          <a:xfrm>
            <a:off x="631854" y="663713"/>
            <a:ext cx="5148459"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pic>
        <p:nvPicPr>
          <p:cNvPr id="14" name="Picture 13">
            <a:extLst>
              <a:ext uri="{FF2B5EF4-FFF2-40B4-BE49-F238E27FC236}">
                <a16:creationId xmlns:a16="http://schemas.microsoft.com/office/drawing/2014/main" id="{8DFB137B-EB90-460D-9389-DF6888F5FAED}"/>
              </a:ext>
            </a:extLst>
          </p:cNvPr>
          <p:cNvPicPr>
            <a:picLocks noChangeAspect="1"/>
          </p:cNvPicPr>
          <p:nvPr/>
        </p:nvPicPr>
        <p:blipFill>
          <a:blip r:embed="rId6"/>
          <a:stretch>
            <a:fillRect/>
          </a:stretch>
        </p:blipFill>
        <p:spPr>
          <a:xfrm>
            <a:off x="8611160" y="3932936"/>
            <a:ext cx="3029297" cy="2261352"/>
          </a:xfrm>
          <a:prstGeom prst="rect">
            <a:avLst/>
          </a:prstGeom>
        </p:spPr>
      </p:pic>
      <p:sp>
        <p:nvSpPr>
          <p:cNvPr id="15" name="Rectangle 14">
            <a:extLst>
              <a:ext uri="{FF2B5EF4-FFF2-40B4-BE49-F238E27FC236}">
                <a16:creationId xmlns:a16="http://schemas.microsoft.com/office/drawing/2014/main" id="{D6EF0A61-CA84-4425-A107-5100DA4D48EE}"/>
              </a:ext>
            </a:extLst>
          </p:cNvPr>
          <p:cNvSpPr/>
          <p:nvPr/>
        </p:nvSpPr>
        <p:spPr>
          <a:xfrm>
            <a:off x="11115675" y="1457325"/>
            <a:ext cx="133350" cy="133350"/>
          </a:xfrm>
          <a:prstGeom prst="rect">
            <a:avLst/>
          </a:prstGeom>
          <a:solidFill>
            <a:srgbClr val="F9FA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91D351-7A4F-41E5-9DC9-E7E2557D21A3}"/>
              </a:ext>
            </a:extLst>
          </p:cNvPr>
          <p:cNvSpPr/>
          <p:nvPr/>
        </p:nvSpPr>
        <p:spPr>
          <a:xfrm>
            <a:off x="11115675" y="1664432"/>
            <a:ext cx="133350" cy="133350"/>
          </a:xfrm>
          <a:prstGeom prst="rect">
            <a:avLst/>
          </a:prstGeom>
          <a:solidFill>
            <a:srgbClr val="3D26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CFC3F1-836E-48EF-90EF-B72E595C89C6}"/>
              </a:ext>
            </a:extLst>
          </p:cNvPr>
          <p:cNvSpPr txBox="1"/>
          <p:nvPr/>
        </p:nvSpPr>
        <p:spPr>
          <a:xfrm>
            <a:off x="11249025" y="1393195"/>
            <a:ext cx="659155" cy="261610"/>
          </a:xfrm>
          <a:prstGeom prst="rect">
            <a:avLst/>
          </a:prstGeom>
          <a:noFill/>
        </p:spPr>
        <p:txBody>
          <a:bodyPr wrap="none" rtlCol="0">
            <a:spAutoFit/>
          </a:bodyPr>
          <a:lstStyle/>
          <a:p>
            <a:r>
              <a:rPr lang="en-US" sz="1100" dirty="0"/>
              <a:t>affected</a:t>
            </a:r>
            <a:endParaRPr lang="en-US" dirty="0"/>
          </a:p>
        </p:txBody>
      </p:sp>
      <p:sp>
        <p:nvSpPr>
          <p:cNvPr id="18" name="TextBox 17">
            <a:extLst>
              <a:ext uri="{FF2B5EF4-FFF2-40B4-BE49-F238E27FC236}">
                <a16:creationId xmlns:a16="http://schemas.microsoft.com/office/drawing/2014/main" id="{5E60F0C6-6D21-4B30-8073-62EB39914AD0}"/>
              </a:ext>
            </a:extLst>
          </p:cNvPr>
          <p:cNvSpPr txBox="1"/>
          <p:nvPr/>
        </p:nvSpPr>
        <p:spPr>
          <a:xfrm>
            <a:off x="11249025" y="1605164"/>
            <a:ext cx="806631" cy="261610"/>
          </a:xfrm>
          <a:prstGeom prst="rect">
            <a:avLst/>
          </a:prstGeom>
          <a:noFill/>
        </p:spPr>
        <p:txBody>
          <a:bodyPr wrap="none" rtlCol="0">
            <a:spAutoFit/>
          </a:bodyPr>
          <a:lstStyle/>
          <a:p>
            <a:r>
              <a:rPr lang="en-US" sz="1100" dirty="0"/>
              <a:t>unaffected</a:t>
            </a:r>
            <a:endParaRPr lang="en-US" dirty="0"/>
          </a:p>
        </p:txBody>
      </p:sp>
      <p:sp>
        <p:nvSpPr>
          <p:cNvPr id="12" name="Rectangle 11">
            <a:extLst>
              <a:ext uri="{FF2B5EF4-FFF2-40B4-BE49-F238E27FC236}">
                <a16:creationId xmlns:a16="http://schemas.microsoft.com/office/drawing/2014/main" id="{1F65FDD4-4E98-4C05-B61F-26D04BA092AF}"/>
              </a:ext>
            </a:extLst>
          </p:cNvPr>
          <p:cNvSpPr/>
          <p:nvPr/>
        </p:nvSpPr>
        <p:spPr>
          <a:xfrm>
            <a:off x="11115675" y="3441370"/>
            <a:ext cx="133350" cy="133350"/>
          </a:xfrm>
          <a:prstGeom prst="rect">
            <a:avLst/>
          </a:prstGeom>
          <a:solidFill>
            <a:srgbClr val="7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60E3EF-AB11-477D-BE1B-3E7DCAD4C253}"/>
              </a:ext>
            </a:extLst>
          </p:cNvPr>
          <p:cNvSpPr/>
          <p:nvPr/>
        </p:nvSpPr>
        <p:spPr>
          <a:xfrm>
            <a:off x="11115675" y="3648477"/>
            <a:ext cx="133350" cy="133350"/>
          </a:xfrm>
          <a:prstGeom prst="rect">
            <a:avLst/>
          </a:prstGeom>
          <a:solidFill>
            <a:srgbClr val="0000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ED77F84-CF31-4CF7-870E-CB01FD4C08BD}"/>
              </a:ext>
            </a:extLst>
          </p:cNvPr>
          <p:cNvSpPr txBox="1"/>
          <p:nvPr/>
        </p:nvSpPr>
        <p:spPr>
          <a:xfrm>
            <a:off x="11249025" y="3377240"/>
            <a:ext cx="659155" cy="261610"/>
          </a:xfrm>
          <a:prstGeom prst="rect">
            <a:avLst/>
          </a:prstGeom>
          <a:noFill/>
        </p:spPr>
        <p:txBody>
          <a:bodyPr wrap="none" rtlCol="0">
            <a:spAutoFit/>
          </a:bodyPr>
          <a:lstStyle/>
          <a:p>
            <a:r>
              <a:rPr lang="en-US" sz="1100" dirty="0"/>
              <a:t>affected</a:t>
            </a:r>
            <a:endParaRPr lang="en-US" dirty="0"/>
          </a:p>
        </p:txBody>
      </p:sp>
      <p:sp>
        <p:nvSpPr>
          <p:cNvPr id="20" name="TextBox 19">
            <a:extLst>
              <a:ext uri="{FF2B5EF4-FFF2-40B4-BE49-F238E27FC236}">
                <a16:creationId xmlns:a16="http://schemas.microsoft.com/office/drawing/2014/main" id="{B1986433-19E5-4705-A788-CA89586FE036}"/>
              </a:ext>
            </a:extLst>
          </p:cNvPr>
          <p:cNvSpPr txBox="1"/>
          <p:nvPr/>
        </p:nvSpPr>
        <p:spPr>
          <a:xfrm>
            <a:off x="11249025" y="3589209"/>
            <a:ext cx="806631" cy="261610"/>
          </a:xfrm>
          <a:prstGeom prst="rect">
            <a:avLst/>
          </a:prstGeom>
          <a:noFill/>
        </p:spPr>
        <p:txBody>
          <a:bodyPr wrap="none" rtlCol="0">
            <a:spAutoFit/>
          </a:bodyPr>
          <a:lstStyle/>
          <a:p>
            <a:r>
              <a:rPr lang="en-US" sz="1100" dirty="0"/>
              <a:t>unaffected</a:t>
            </a:r>
            <a:endParaRPr lang="en-US" dirty="0"/>
          </a:p>
        </p:txBody>
      </p:sp>
    </p:spTree>
    <p:extLst>
      <p:ext uri="{BB962C8B-B14F-4D97-AF65-F5344CB8AC3E}">
        <p14:creationId xmlns:p14="http://schemas.microsoft.com/office/powerpoint/2010/main" val="332658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8EE14F-A4A8-4F43-B915-54029E9EA611}"/>
              </a:ext>
            </a:extLst>
          </p:cNvPr>
          <p:cNvPicPr>
            <a:picLocks noChangeAspect="1"/>
          </p:cNvPicPr>
          <p:nvPr/>
        </p:nvPicPr>
        <p:blipFill>
          <a:blip r:embed="rId3"/>
          <a:stretch>
            <a:fillRect/>
          </a:stretch>
        </p:blipFill>
        <p:spPr>
          <a:xfrm>
            <a:off x="-1048058" y="887177"/>
            <a:ext cx="13240058" cy="5854675"/>
          </a:xfrm>
          <a:prstGeom prst="rect">
            <a:avLst/>
          </a:prstGeom>
        </p:spPr>
      </p:pic>
      <p:sp>
        <p:nvSpPr>
          <p:cNvPr id="2" name="Title 1">
            <a:extLst>
              <a:ext uri="{FF2B5EF4-FFF2-40B4-BE49-F238E27FC236}">
                <a16:creationId xmlns:a16="http://schemas.microsoft.com/office/drawing/2014/main" id="{AD9FF817-6293-4CC7-B9F4-2E9AB36A2B1F}"/>
              </a:ext>
            </a:extLst>
          </p:cNvPr>
          <p:cNvSpPr>
            <a:spLocks noGrp="1"/>
          </p:cNvSpPr>
          <p:nvPr>
            <p:ph type="title"/>
          </p:nvPr>
        </p:nvSpPr>
        <p:spPr>
          <a:xfrm>
            <a:off x="2053771" y="-352580"/>
            <a:ext cx="8084458" cy="1325563"/>
          </a:xfrm>
        </p:spPr>
        <p:txBody>
          <a:bodyPr>
            <a:normAutofit/>
          </a:bodyPr>
          <a:lstStyle/>
          <a:p>
            <a:r>
              <a:rPr lang="en-US" dirty="0"/>
              <a:t>Connectivity for affected regions</a:t>
            </a:r>
          </a:p>
        </p:txBody>
      </p:sp>
      <p:sp>
        <p:nvSpPr>
          <p:cNvPr id="5" name="Rectangle 4">
            <a:extLst>
              <a:ext uri="{FF2B5EF4-FFF2-40B4-BE49-F238E27FC236}">
                <a16:creationId xmlns:a16="http://schemas.microsoft.com/office/drawing/2014/main" id="{F9A848F0-BF36-4A39-A6E6-8F48DFE76AB2}"/>
              </a:ext>
            </a:extLst>
          </p:cNvPr>
          <p:cNvSpPr/>
          <p:nvPr/>
        </p:nvSpPr>
        <p:spPr>
          <a:xfrm>
            <a:off x="5780313" y="663712"/>
            <a:ext cx="5148458"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contralateral</a:t>
            </a:r>
          </a:p>
        </p:txBody>
      </p:sp>
      <p:sp>
        <p:nvSpPr>
          <p:cNvPr id="6" name="Rectangle 5">
            <a:extLst>
              <a:ext uri="{FF2B5EF4-FFF2-40B4-BE49-F238E27FC236}">
                <a16:creationId xmlns:a16="http://schemas.microsoft.com/office/drawing/2014/main" id="{2D99D0E5-0F83-40CA-87F9-688BB2CA160A}"/>
              </a:ext>
            </a:extLst>
          </p:cNvPr>
          <p:cNvSpPr/>
          <p:nvPr/>
        </p:nvSpPr>
        <p:spPr>
          <a:xfrm>
            <a:off x="631854" y="663713"/>
            <a:ext cx="5148459" cy="50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Ipsilateral</a:t>
            </a:r>
          </a:p>
        </p:txBody>
      </p:sp>
      <p:pic>
        <p:nvPicPr>
          <p:cNvPr id="14" name="Picture 13">
            <a:extLst>
              <a:ext uri="{FF2B5EF4-FFF2-40B4-BE49-F238E27FC236}">
                <a16:creationId xmlns:a16="http://schemas.microsoft.com/office/drawing/2014/main" id="{8DFB137B-EB90-460D-9389-DF6888F5FAED}"/>
              </a:ext>
            </a:extLst>
          </p:cNvPr>
          <p:cNvPicPr>
            <a:picLocks noChangeAspect="1"/>
          </p:cNvPicPr>
          <p:nvPr/>
        </p:nvPicPr>
        <p:blipFill>
          <a:blip r:embed="rId4"/>
          <a:stretch>
            <a:fillRect/>
          </a:stretch>
        </p:blipFill>
        <p:spPr>
          <a:xfrm>
            <a:off x="8611160" y="3932936"/>
            <a:ext cx="3029297" cy="2261352"/>
          </a:xfrm>
          <a:prstGeom prst="rect">
            <a:avLst/>
          </a:prstGeom>
        </p:spPr>
      </p:pic>
      <p:sp>
        <p:nvSpPr>
          <p:cNvPr id="15" name="Rectangle 14">
            <a:extLst>
              <a:ext uri="{FF2B5EF4-FFF2-40B4-BE49-F238E27FC236}">
                <a16:creationId xmlns:a16="http://schemas.microsoft.com/office/drawing/2014/main" id="{D6EF0A61-CA84-4425-A107-5100DA4D48EE}"/>
              </a:ext>
            </a:extLst>
          </p:cNvPr>
          <p:cNvSpPr/>
          <p:nvPr/>
        </p:nvSpPr>
        <p:spPr>
          <a:xfrm>
            <a:off x="11115675" y="1457325"/>
            <a:ext cx="133350" cy="133350"/>
          </a:xfrm>
          <a:prstGeom prst="rect">
            <a:avLst/>
          </a:prstGeom>
          <a:solidFill>
            <a:srgbClr val="F9FA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91D351-7A4F-41E5-9DC9-E7E2557D21A3}"/>
              </a:ext>
            </a:extLst>
          </p:cNvPr>
          <p:cNvSpPr/>
          <p:nvPr/>
        </p:nvSpPr>
        <p:spPr>
          <a:xfrm>
            <a:off x="11115675" y="1664432"/>
            <a:ext cx="133350" cy="133350"/>
          </a:xfrm>
          <a:prstGeom prst="rect">
            <a:avLst/>
          </a:prstGeom>
          <a:solidFill>
            <a:srgbClr val="3D26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CFC3F1-836E-48EF-90EF-B72E595C89C6}"/>
              </a:ext>
            </a:extLst>
          </p:cNvPr>
          <p:cNvSpPr txBox="1"/>
          <p:nvPr/>
        </p:nvSpPr>
        <p:spPr>
          <a:xfrm>
            <a:off x="11249025" y="1393195"/>
            <a:ext cx="659155" cy="261610"/>
          </a:xfrm>
          <a:prstGeom prst="rect">
            <a:avLst/>
          </a:prstGeom>
          <a:noFill/>
        </p:spPr>
        <p:txBody>
          <a:bodyPr wrap="none" rtlCol="0">
            <a:spAutoFit/>
          </a:bodyPr>
          <a:lstStyle/>
          <a:p>
            <a:r>
              <a:rPr lang="en-US" sz="1100" dirty="0"/>
              <a:t>affected</a:t>
            </a:r>
            <a:endParaRPr lang="en-US" dirty="0"/>
          </a:p>
        </p:txBody>
      </p:sp>
      <p:sp>
        <p:nvSpPr>
          <p:cNvPr id="18" name="TextBox 17">
            <a:extLst>
              <a:ext uri="{FF2B5EF4-FFF2-40B4-BE49-F238E27FC236}">
                <a16:creationId xmlns:a16="http://schemas.microsoft.com/office/drawing/2014/main" id="{5E60F0C6-6D21-4B30-8073-62EB39914AD0}"/>
              </a:ext>
            </a:extLst>
          </p:cNvPr>
          <p:cNvSpPr txBox="1"/>
          <p:nvPr/>
        </p:nvSpPr>
        <p:spPr>
          <a:xfrm>
            <a:off x="11249025" y="1605164"/>
            <a:ext cx="806631" cy="261610"/>
          </a:xfrm>
          <a:prstGeom prst="rect">
            <a:avLst/>
          </a:prstGeom>
          <a:noFill/>
        </p:spPr>
        <p:txBody>
          <a:bodyPr wrap="none" rtlCol="0">
            <a:spAutoFit/>
          </a:bodyPr>
          <a:lstStyle/>
          <a:p>
            <a:r>
              <a:rPr lang="en-US" sz="1100" dirty="0"/>
              <a:t>unaffected</a:t>
            </a:r>
            <a:endParaRPr lang="en-US" dirty="0"/>
          </a:p>
        </p:txBody>
      </p:sp>
      <p:sp>
        <p:nvSpPr>
          <p:cNvPr id="12" name="Rectangle 11">
            <a:extLst>
              <a:ext uri="{FF2B5EF4-FFF2-40B4-BE49-F238E27FC236}">
                <a16:creationId xmlns:a16="http://schemas.microsoft.com/office/drawing/2014/main" id="{1F65FDD4-4E98-4C05-B61F-26D04BA092AF}"/>
              </a:ext>
            </a:extLst>
          </p:cNvPr>
          <p:cNvSpPr/>
          <p:nvPr/>
        </p:nvSpPr>
        <p:spPr>
          <a:xfrm>
            <a:off x="11115675" y="3441370"/>
            <a:ext cx="133350" cy="133350"/>
          </a:xfrm>
          <a:prstGeom prst="rect">
            <a:avLst/>
          </a:prstGeom>
          <a:solidFill>
            <a:srgbClr val="7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60E3EF-AB11-477D-BE1B-3E7DCAD4C253}"/>
              </a:ext>
            </a:extLst>
          </p:cNvPr>
          <p:cNvSpPr/>
          <p:nvPr/>
        </p:nvSpPr>
        <p:spPr>
          <a:xfrm>
            <a:off x="11115675" y="3648477"/>
            <a:ext cx="133350" cy="133350"/>
          </a:xfrm>
          <a:prstGeom prst="rect">
            <a:avLst/>
          </a:prstGeom>
          <a:solidFill>
            <a:srgbClr val="0000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ED77F84-CF31-4CF7-870E-CB01FD4C08BD}"/>
              </a:ext>
            </a:extLst>
          </p:cNvPr>
          <p:cNvSpPr txBox="1"/>
          <p:nvPr/>
        </p:nvSpPr>
        <p:spPr>
          <a:xfrm>
            <a:off x="11249025" y="3377240"/>
            <a:ext cx="659155" cy="261610"/>
          </a:xfrm>
          <a:prstGeom prst="rect">
            <a:avLst/>
          </a:prstGeom>
          <a:noFill/>
        </p:spPr>
        <p:txBody>
          <a:bodyPr wrap="none" rtlCol="0">
            <a:spAutoFit/>
          </a:bodyPr>
          <a:lstStyle/>
          <a:p>
            <a:r>
              <a:rPr lang="en-US" sz="1100" dirty="0"/>
              <a:t>affected</a:t>
            </a:r>
            <a:endParaRPr lang="en-US" dirty="0"/>
          </a:p>
        </p:txBody>
      </p:sp>
      <p:sp>
        <p:nvSpPr>
          <p:cNvPr id="20" name="TextBox 19">
            <a:extLst>
              <a:ext uri="{FF2B5EF4-FFF2-40B4-BE49-F238E27FC236}">
                <a16:creationId xmlns:a16="http://schemas.microsoft.com/office/drawing/2014/main" id="{B1986433-19E5-4705-A788-CA89586FE036}"/>
              </a:ext>
            </a:extLst>
          </p:cNvPr>
          <p:cNvSpPr txBox="1"/>
          <p:nvPr/>
        </p:nvSpPr>
        <p:spPr>
          <a:xfrm>
            <a:off x="11249025" y="3589209"/>
            <a:ext cx="806631" cy="261610"/>
          </a:xfrm>
          <a:prstGeom prst="rect">
            <a:avLst/>
          </a:prstGeom>
          <a:noFill/>
        </p:spPr>
        <p:txBody>
          <a:bodyPr wrap="none" rtlCol="0">
            <a:spAutoFit/>
          </a:bodyPr>
          <a:lstStyle/>
          <a:p>
            <a:r>
              <a:rPr lang="en-US" sz="1100" dirty="0"/>
              <a:t>unaffected</a:t>
            </a:r>
            <a:endParaRPr lang="en-US" dirty="0"/>
          </a:p>
        </p:txBody>
      </p:sp>
      <p:pic>
        <p:nvPicPr>
          <p:cNvPr id="7" name="Picture 6">
            <a:extLst>
              <a:ext uri="{FF2B5EF4-FFF2-40B4-BE49-F238E27FC236}">
                <a16:creationId xmlns:a16="http://schemas.microsoft.com/office/drawing/2014/main" id="{19781081-AB52-41A0-ABC8-6635174774C7}"/>
              </a:ext>
            </a:extLst>
          </p:cNvPr>
          <p:cNvPicPr>
            <a:picLocks/>
          </p:cNvPicPr>
          <p:nvPr/>
        </p:nvPicPr>
        <p:blipFill>
          <a:blip r:embed="rId5"/>
          <a:stretch>
            <a:fillRect/>
          </a:stretch>
        </p:blipFill>
        <p:spPr>
          <a:xfrm rot="16200000">
            <a:off x="5655312" y="-2621919"/>
            <a:ext cx="698673" cy="12573000"/>
          </a:xfrm>
          <a:prstGeom prst="rect">
            <a:avLst/>
          </a:prstGeom>
        </p:spPr>
      </p:pic>
      <p:sp>
        <p:nvSpPr>
          <p:cNvPr id="8" name="TextBox 7">
            <a:extLst>
              <a:ext uri="{FF2B5EF4-FFF2-40B4-BE49-F238E27FC236}">
                <a16:creationId xmlns:a16="http://schemas.microsoft.com/office/drawing/2014/main" id="{F677FFDF-482F-41EC-9AF4-96459107397A}"/>
              </a:ext>
            </a:extLst>
          </p:cNvPr>
          <p:cNvSpPr txBox="1"/>
          <p:nvPr/>
        </p:nvSpPr>
        <p:spPr>
          <a:xfrm>
            <a:off x="-128889" y="3370558"/>
            <a:ext cx="849912" cy="600164"/>
          </a:xfrm>
          <a:prstGeom prst="rect">
            <a:avLst/>
          </a:prstGeom>
          <a:noFill/>
        </p:spPr>
        <p:txBody>
          <a:bodyPr wrap="none" rtlCol="0">
            <a:spAutoFit/>
          </a:bodyPr>
          <a:lstStyle/>
          <a:p>
            <a:pPr algn="r"/>
            <a:r>
              <a:rPr lang="en-US" sz="1100" dirty="0"/>
              <a:t>Lobectomy</a:t>
            </a:r>
          </a:p>
          <a:p>
            <a:pPr algn="r"/>
            <a:r>
              <a:rPr lang="en-US" sz="1100" dirty="0"/>
              <a:t>Selective</a:t>
            </a:r>
          </a:p>
          <a:p>
            <a:pPr algn="r"/>
            <a:r>
              <a:rPr lang="en-US" sz="1100" dirty="0"/>
              <a:t>Both</a:t>
            </a:r>
          </a:p>
        </p:txBody>
      </p:sp>
    </p:spTree>
    <p:extLst>
      <p:ext uri="{BB962C8B-B14F-4D97-AF65-F5344CB8AC3E}">
        <p14:creationId xmlns:p14="http://schemas.microsoft.com/office/powerpoint/2010/main" val="246953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C8D6-2A7B-4610-8342-3430A78BED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0551C39-D5AC-45A0-B72E-80FB418B39ED}"/>
              </a:ext>
            </a:extLst>
          </p:cNvPr>
          <p:cNvSpPr>
            <a:spLocks noGrp="1"/>
          </p:cNvSpPr>
          <p:nvPr>
            <p:ph idx="1"/>
          </p:nvPr>
        </p:nvSpPr>
        <p:spPr/>
        <p:txBody>
          <a:bodyPr/>
          <a:lstStyle/>
          <a:p>
            <a:pPr marL="514350" indent="-514350">
              <a:buAutoNum type="arabicPeriod"/>
            </a:pPr>
            <a:r>
              <a:rPr lang="en-US" dirty="0"/>
              <a:t>Complex network</a:t>
            </a:r>
          </a:p>
          <a:p>
            <a:pPr marL="514350" indent="-514350">
              <a:buAutoNum type="arabicPeriod"/>
            </a:pPr>
            <a:r>
              <a:rPr lang="en-US" dirty="0"/>
              <a:t>Systemic injury </a:t>
            </a:r>
          </a:p>
          <a:p>
            <a:pPr lvl="1"/>
            <a:r>
              <a:rPr lang="en-US" dirty="0"/>
              <a:t>Hypertrophy and atrophy</a:t>
            </a:r>
          </a:p>
          <a:p>
            <a:pPr marL="514350" indent="-514350">
              <a:buAutoNum type="arabicPeriod"/>
            </a:pPr>
            <a:endParaRPr lang="en-US" dirty="0"/>
          </a:p>
        </p:txBody>
      </p:sp>
    </p:spTree>
    <p:extLst>
      <p:ext uri="{BB962C8B-B14F-4D97-AF65-F5344CB8AC3E}">
        <p14:creationId xmlns:p14="http://schemas.microsoft.com/office/powerpoint/2010/main" val="4273025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25A5-035D-4D07-8968-603D5675A5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AB8BE9-F343-43FB-83C9-17E0FA75B2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708BDF-9549-46F8-944B-35AE993C8CCD}"/>
              </a:ext>
            </a:extLst>
          </p:cNvPr>
          <p:cNvPicPr>
            <a:picLocks noChangeAspect="1"/>
          </p:cNvPicPr>
          <p:nvPr/>
        </p:nvPicPr>
        <p:blipFill>
          <a:blip r:embed="rId2"/>
          <a:stretch>
            <a:fillRect/>
          </a:stretch>
        </p:blipFill>
        <p:spPr>
          <a:xfrm>
            <a:off x="548484" y="401500"/>
            <a:ext cx="11095032" cy="3027500"/>
          </a:xfrm>
          <a:prstGeom prst="rect">
            <a:avLst/>
          </a:prstGeom>
        </p:spPr>
      </p:pic>
      <p:pic>
        <p:nvPicPr>
          <p:cNvPr id="6" name="Picture 5">
            <a:extLst>
              <a:ext uri="{FF2B5EF4-FFF2-40B4-BE49-F238E27FC236}">
                <a16:creationId xmlns:a16="http://schemas.microsoft.com/office/drawing/2014/main" id="{598AD006-3F4E-452A-9ECF-9A6C695D065D}"/>
              </a:ext>
            </a:extLst>
          </p:cNvPr>
          <p:cNvPicPr>
            <a:picLocks noChangeAspect="1"/>
          </p:cNvPicPr>
          <p:nvPr/>
        </p:nvPicPr>
        <p:blipFill>
          <a:blip r:embed="rId3"/>
          <a:stretch>
            <a:fillRect/>
          </a:stretch>
        </p:blipFill>
        <p:spPr>
          <a:xfrm>
            <a:off x="258768" y="3802398"/>
            <a:ext cx="11095032" cy="3027500"/>
          </a:xfrm>
          <a:prstGeom prst="rect">
            <a:avLst/>
          </a:prstGeom>
        </p:spPr>
      </p:pic>
    </p:spTree>
    <p:extLst>
      <p:ext uri="{BB962C8B-B14F-4D97-AF65-F5344CB8AC3E}">
        <p14:creationId xmlns:p14="http://schemas.microsoft.com/office/powerpoint/2010/main" val="3350829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4273-817E-446F-98F5-D006FD4626A5}"/>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48826DE9-7FAB-421B-A7C1-755A261CA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7E92F4-2B00-42DD-AD00-4BCF1CEA65C1}"/>
              </a:ext>
            </a:extLst>
          </p:cNvPr>
          <p:cNvPicPr>
            <a:picLocks noChangeAspect="1"/>
          </p:cNvPicPr>
          <p:nvPr/>
        </p:nvPicPr>
        <p:blipFill>
          <a:blip r:embed="rId3"/>
          <a:stretch>
            <a:fillRect/>
          </a:stretch>
        </p:blipFill>
        <p:spPr>
          <a:xfrm>
            <a:off x="533999" y="730200"/>
            <a:ext cx="11124001" cy="5397600"/>
          </a:xfrm>
          <a:prstGeom prst="rect">
            <a:avLst/>
          </a:prstGeom>
        </p:spPr>
      </p:pic>
    </p:spTree>
    <p:extLst>
      <p:ext uri="{BB962C8B-B14F-4D97-AF65-F5344CB8AC3E}">
        <p14:creationId xmlns:p14="http://schemas.microsoft.com/office/powerpoint/2010/main" val="15969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0F70A-F0DF-4084-B91F-AD6859F220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Visualization of slice after </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normalization</a:t>
            </a:r>
          </a:p>
        </p:txBody>
      </p:sp>
      <p:pic>
        <p:nvPicPr>
          <p:cNvPr id="8" name="Content Placeholder 4">
            <a:extLst>
              <a:ext uri="{FF2B5EF4-FFF2-40B4-BE49-F238E27FC236}">
                <a16:creationId xmlns:a16="http://schemas.microsoft.com/office/drawing/2014/main" id="{EC7017B2-0970-4D50-83A9-BFE2EA067170}"/>
              </a:ext>
            </a:extLst>
          </p:cNvPr>
          <p:cNvPicPr>
            <a:picLocks noGrp="1" noChangeAspect="1"/>
          </p:cNvPicPr>
          <p:nvPr>
            <p:ph idx="1"/>
          </p:nvPr>
        </p:nvPicPr>
        <p:blipFill>
          <a:blip r:embed="rId3"/>
          <a:stretch>
            <a:fillRect/>
          </a:stretch>
        </p:blipFill>
        <p:spPr>
          <a:xfrm>
            <a:off x="643467" y="1718576"/>
            <a:ext cx="10905066" cy="4307500"/>
          </a:xfrm>
          <a:prstGeom prst="rect">
            <a:avLst/>
          </a:prstGeom>
        </p:spPr>
      </p:pic>
      <p:sp>
        <p:nvSpPr>
          <p:cNvPr id="18" name="Oval 17">
            <a:extLst>
              <a:ext uri="{FF2B5EF4-FFF2-40B4-BE49-F238E27FC236}">
                <a16:creationId xmlns:a16="http://schemas.microsoft.com/office/drawing/2014/main" id="{4B2D7293-7334-4092-955F-CA8C90FFE5EE}"/>
              </a:ext>
            </a:extLst>
          </p:cNvPr>
          <p:cNvSpPr/>
          <p:nvPr/>
        </p:nvSpPr>
        <p:spPr>
          <a:xfrm>
            <a:off x="2403222" y="3854370"/>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815978-8324-4A67-AA23-8CB9A5CF3386}"/>
              </a:ext>
            </a:extLst>
          </p:cNvPr>
          <p:cNvSpPr/>
          <p:nvPr/>
        </p:nvSpPr>
        <p:spPr>
          <a:xfrm>
            <a:off x="7864292" y="3885133"/>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99BC5B-AE67-4588-B70F-70B3388992A9}"/>
              </a:ext>
            </a:extLst>
          </p:cNvPr>
          <p:cNvSpPr/>
          <p:nvPr/>
        </p:nvSpPr>
        <p:spPr>
          <a:xfrm>
            <a:off x="8829629" y="390990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36665A-2B22-4B48-9BF9-C8F105416849}"/>
              </a:ext>
            </a:extLst>
          </p:cNvPr>
          <p:cNvSpPr/>
          <p:nvPr/>
        </p:nvSpPr>
        <p:spPr>
          <a:xfrm>
            <a:off x="3314866" y="3886757"/>
            <a:ext cx="413083" cy="395163"/>
          </a:xfrm>
          <a:prstGeom prst="ellipse">
            <a:avLst/>
          </a:prstGeom>
          <a:solidFill>
            <a:srgbClr val="FF0000">
              <a:alpha val="14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7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F632-66CF-4ACF-8E07-4DCB38BA1F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C624B6-88C6-40D3-9A8B-C0BF12B9C6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3847EEB-2082-4F7C-BB39-100F5E47C9EB}"/>
              </a:ext>
            </a:extLst>
          </p:cNvPr>
          <p:cNvSpPr txBox="1"/>
          <p:nvPr/>
        </p:nvSpPr>
        <p:spPr>
          <a:xfrm>
            <a:off x="9404245" y="4089678"/>
            <a:ext cx="715260" cy="369332"/>
          </a:xfrm>
          <a:prstGeom prst="rect">
            <a:avLst/>
          </a:prstGeom>
          <a:noFill/>
        </p:spPr>
        <p:txBody>
          <a:bodyPr wrap="none" rtlCol="0">
            <a:spAutoFit/>
          </a:bodyPr>
          <a:lstStyle/>
          <a:p>
            <a:r>
              <a:rPr lang="en-US" b="1" dirty="0"/>
              <a:t>JOHN</a:t>
            </a:r>
          </a:p>
        </p:txBody>
      </p:sp>
      <p:sp>
        <p:nvSpPr>
          <p:cNvPr id="7" name="TextBox 6">
            <a:extLst>
              <a:ext uri="{FF2B5EF4-FFF2-40B4-BE49-F238E27FC236}">
                <a16:creationId xmlns:a16="http://schemas.microsoft.com/office/drawing/2014/main" id="{A97BC884-1E78-4F7F-8402-4D92E4257F68}"/>
              </a:ext>
            </a:extLst>
          </p:cNvPr>
          <p:cNvSpPr txBox="1"/>
          <p:nvPr/>
        </p:nvSpPr>
        <p:spPr>
          <a:xfrm>
            <a:off x="4359371" y="3504903"/>
            <a:ext cx="1864869" cy="954107"/>
          </a:xfrm>
          <a:prstGeom prst="rect">
            <a:avLst/>
          </a:prstGeom>
          <a:noFill/>
        </p:spPr>
        <p:txBody>
          <a:bodyPr wrap="none" rtlCol="0">
            <a:spAutoFit/>
          </a:bodyPr>
          <a:lstStyle/>
          <a:p>
            <a:r>
              <a:rPr lang="en-US" sz="2800" b="1" dirty="0">
                <a:solidFill>
                  <a:schemeClr val="bg1"/>
                </a:solidFill>
              </a:rPr>
              <a:t>Bonferroni </a:t>
            </a:r>
          </a:p>
          <a:p>
            <a:r>
              <a:rPr lang="en-US" sz="2800" b="1" dirty="0">
                <a:solidFill>
                  <a:schemeClr val="bg1"/>
                </a:solidFill>
              </a:rPr>
              <a:t>correction</a:t>
            </a:r>
          </a:p>
        </p:txBody>
      </p:sp>
      <p:sp>
        <p:nvSpPr>
          <p:cNvPr id="8" name="TextBox 7">
            <a:extLst>
              <a:ext uri="{FF2B5EF4-FFF2-40B4-BE49-F238E27FC236}">
                <a16:creationId xmlns:a16="http://schemas.microsoft.com/office/drawing/2014/main" id="{4055731A-2973-4BAE-8EC5-A1F315A309E0}"/>
              </a:ext>
            </a:extLst>
          </p:cNvPr>
          <p:cNvSpPr txBox="1"/>
          <p:nvPr/>
        </p:nvSpPr>
        <p:spPr>
          <a:xfrm>
            <a:off x="10682783" y="6039059"/>
            <a:ext cx="1342034" cy="707886"/>
          </a:xfrm>
          <a:prstGeom prst="rect">
            <a:avLst/>
          </a:prstGeom>
          <a:noFill/>
        </p:spPr>
        <p:txBody>
          <a:bodyPr wrap="none" rtlCol="0">
            <a:spAutoFit/>
          </a:bodyPr>
          <a:lstStyle/>
          <a:p>
            <a:r>
              <a:rPr lang="en-US" sz="2000" b="1" dirty="0"/>
              <a:t>Publishing </a:t>
            </a:r>
          </a:p>
          <a:p>
            <a:r>
              <a:rPr lang="en-US" sz="2000" b="1" dirty="0"/>
              <a:t>In BRAIN</a:t>
            </a:r>
          </a:p>
        </p:txBody>
      </p:sp>
      <p:sp>
        <p:nvSpPr>
          <p:cNvPr id="9" name="Arrow: Right 8">
            <a:extLst>
              <a:ext uri="{FF2B5EF4-FFF2-40B4-BE49-F238E27FC236}">
                <a16:creationId xmlns:a16="http://schemas.microsoft.com/office/drawing/2014/main" id="{F0D679F4-4CDD-4F0E-916C-84E824B8B9C5}"/>
              </a:ext>
            </a:extLst>
          </p:cNvPr>
          <p:cNvSpPr/>
          <p:nvPr/>
        </p:nvSpPr>
        <p:spPr>
          <a:xfrm rot="13579422">
            <a:off x="9826481" y="5526593"/>
            <a:ext cx="1034980" cy="2546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3DF54-F3EE-4726-A93F-F42A0661E90B}"/>
              </a:ext>
            </a:extLst>
          </p:cNvPr>
          <p:cNvSpPr txBox="1"/>
          <p:nvPr/>
        </p:nvSpPr>
        <p:spPr>
          <a:xfrm>
            <a:off x="5177479" y="1619795"/>
            <a:ext cx="1837041" cy="523220"/>
          </a:xfrm>
          <a:prstGeom prst="rect">
            <a:avLst/>
          </a:prstGeom>
          <a:noFill/>
        </p:spPr>
        <p:txBody>
          <a:bodyPr wrap="none" rtlCol="0">
            <a:spAutoFit/>
          </a:bodyPr>
          <a:lstStyle/>
          <a:p>
            <a:r>
              <a:rPr lang="en-US" sz="2800" b="1" dirty="0">
                <a:solidFill>
                  <a:schemeClr val="bg1"/>
                </a:solidFill>
              </a:rPr>
              <a:t>Reviewer 2</a:t>
            </a:r>
          </a:p>
        </p:txBody>
      </p:sp>
      <p:sp>
        <p:nvSpPr>
          <p:cNvPr id="11" name="TextBox 10">
            <a:extLst>
              <a:ext uri="{FF2B5EF4-FFF2-40B4-BE49-F238E27FC236}">
                <a16:creationId xmlns:a16="http://schemas.microsoft.com/office/drawing/2014/main" id="{9487B5FB-4C85-498E-A73D-65C4AABD8B0B}"/>
              </a:ext>
            </a:extLst>
          </p:cNvPr>
          <p:cNvSpPr txBox="1"/>
          <p:nvPr/>
        </p:nvSpPr>
        <p:spPr>
          <a:xfrm>
            <a:off x="526766" y="2562349"/>
            <a:ext cx="4104329" cy="523220"/>
          </a:xfrm>
          <a:prstGeom prst="rect">
            <a:avLst/>
          </a:prstGeom>
          <a:noFill/>
        </p:spPr>
        <p:txBody>
          <a:bodyPr wrap="none" rtlCol="0">
            <a:spAutoFit/>
          </a:bodyPr>
          <a:lstStyle/>
          <a:p>
            <a:r>
              <a:rPr lang="en-US" sz="2800" b="1" dirty="0">
                <a:solidFill>
                  <a:schemeClr val="bg1"/>
                </a:solidFill>
              </a:rPr>
              <a:t>Me: “Hey John, can you…”</a:t>
            </a:r>
          </a:p>
        </p:txBody>
      </p:sp>
    </p:spTree>
    <p:extLst>
      <p:ext uri="{BB962C8B-B14F-4D97-AF65-F5344CB8AC3E}">
        <p14:creationId xmlns:p14="http://schemas.microsoft.com/office/powerpoint/2010/main" val="60615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2E93-CB05-4F37-948B-C369DAB948DC}"/>
              </a:ext>
            </a:extLst>
          </p:cNvPr>
          <p:cNvSpPr>
            <a:spLocks noGrp="1"/>
          </p:cNvSpPr>
          <p:nvPr>
            <p:ph type="title"/>
          </p:nvPr>
        </p:nvSpPr>
        <p:spPr/>
        <p:txBody>
          <a:bodyPr/>
          <a:lstStyle/>
          <a:p>
            <a:r>
              <a:rPr lang="en-US" dirty="0"/>
              <a:t>Currently available data</a:t>
            </a:r>
          </a:p>
        </p:txBody>
      </p:sp>
      <p:sp>
        <p:nvSpPr>
          <p:cNvPr id="4" name="Text Placeholder 3">
            <a:extLst>
              <a:ext uri="{FF2B5EF4-FFF2-40B4-BE49-F238E27FC236}">
                <a16:creationId xmlns:a16="http://schemas.microsoft.com/office/drawing/2014/main" id="{2F075ADF-EC9A-452D-8A60-E89F447734F5}"/>
              </a:ext>
            </a:extLst>
          </p:cNvPr>
          <p:cNvSpPr>
            <a:spLocks noGrp="1"/>
          </p:cNvSpPr>
          <p:nvPr>
            <p:ph type="body" idx="1"/>
          </p:nvPr>
        </p:nvSpPr>
        <p:spPr/>
        <p:txBody>
          <a:bodyPr/>
          <a:lstStyle/>
          <a:p>
            <a:r>
              <a:rPr lang="en-US" dirty="0"/>
              <a:t>Vanderbilt</a:t>
            </a:r>
          </a:p>
        </p:txBody>
      </p:sp>
      <p:sp>
        <p:nvSpPr>
          <p:cNvPr id="5" name="Content Placeholder 4">
            <a:extLst>
              <a:ext uri="{FF2B5EF4-FFF2-40B4-BE49-F238E27FC236}">
                <a16:creationId xmlns:a16="http://schemas.microsoft.com/office/drawing/2014/main" id="{C056A0CE-0992-45C4-B6A8-5417216BE79A}"/>
              </a:ext>
            </a:extLst>
          </p:cNvPr>
          <p:cNvSpPr>
            <a:spLocks noGrp="1"/>
          </p:cNvSpPr>
          <p:nvPr>
            <p:ph sz="half" idx="2"/>
          </p:nvPr>
        </p:nvSpPr>
        <p:spPr/>
        <p:txBody>
          <a:bodyPr>
            <a:normAutofit/>
          </a:bodyPr>
          <a:lstStyle/>
          <a:p>
            <a:r>
              <a:rPr lang="en-US" dirty="0"/>
              <a:t>23 patient</a:t>
            </a:r>
          </a:p>
          <a:p>
            <a:r>
              <a:rPr lang="en-US" dirty="0"/>
              <a:t>Surgical distribution</a:t>
            </a:r>
          </a:p>
          <a:p>
            <a:pPr lvl="1"/>
            <a:r>
              <a:rPr lang="en-US" dirty="0"/>
              <a:t>7 L Amygdalohippocampectomy</a:t>
            </a:r>
          </a:p>
          <a:p>
            <a:pPr lvl="1"/>
            <a:r>
              <a:rPr lang="en-US" dirty="0"/>
              <a:t>10 R Amygdalohippocampectomy</a:t>
            </a:r>
          </a:p>
          <a:p>
            <a:pPr lvl="1"/>
            <a:r>
              <a:rPr lang="en-US" dirty="0"/>
              <a:t>7 RATL</a:t>
            </a:r>
          </a:p>
          <a:p>
            <a:pPr lvl="1"/>
            <a:r>
              <a:rPr lang="en-US" dirty="0"/>
              <a:t>3 w/ prior surgery (likely excluded)</a:t>
            </a:r>
          </a:p>
          <a:p>
            <a:r>
              <a:rPr lang="en-US" dirty="0"/>
              <a:t>Imaging at 1-5 years post-op</a:t>
            </a:r>
          </a:p>
          <a:p>
            <a:pPr lvl="1"/>
            <a:r>
              <a:rPr lang="en-US" dirty="0"/>
              <a:t>One pre, one post</a:t>
            </a:r>
          </a:p>
        </p:txBody>
      </p:sp>
      <p:sp>
        <p:nvSpPr>
          <p:cNvPr id="6" name="Text Placeholder 5">
            <a:extLst>
              <a:ext uri="{FF2B5EF4-FFF2-40B4-BE49-F238E27FC236}">
                <a16:creationId xmlns:a16="http://schemas.microsoft.com/office/drawing/2014/main" id="{89153B7F-E577-4D95-84C3-CB3029103867}"/>
              </a:ext>
            </a:extLst>
          </p:cNvPr>
          <p:cNvSpPr>
            <a:spLocks noGrp="1"/>
          </p:cNvSpPr>
          <p:nvPr>
            <p:ph type="body" sz="quarter" idx="3"/>
          </p:nvPr>
        </p:nvSpPr>
        <p:spPr/>
        <p:txBody>
          <a:bodyPr/>
          <a:lstStyle/>
          <a:p>
            <a:r>
              <a:rPr lang="en-US" dirty="0"/>
              <a:t>UPenn</a:t>
            </a:r>
          </a:p>
        </p:txBody>
      </p:sp>
      <p:sp>
        <p:nvSpPr>
          <p:cNvPr id="7" name="Content Placeholder 6">
            <a:extLst>
              <a:ext uri="{FF2B5EF4-FFF2-40B4-BE49-F238E27FC236}">
                <a16:creationId xmlns:a16="http://schemas.microsoft.com/office/drawing/2014/main" id="{B55FABB9-FBE3-47CA-A31C-767E6F83145D}"/>
              </a:ext>
            </a:extLst>
          </p:cNvPr>
          <p:cNvSpPr>
            <a:spLocks noGrp="1"/>
          </p:cNvSpPr>
          <p:nvPr>
            <p:ph sz="quarter" idx="4"/>
          </p:nvPr>
        </p:nvSpPr>
        <p:spPr/>
        <p:txBody>
          <a:bodyPr>
            <a:normAutofit/>
          </a:bodyPr>
          <a:lstStyle/>
          <a:p>
            <a:r>
              <a:rPr lang="en-US" dirty="0"/>
              <a:t>21 patients</a:t>
            </a:r>
          </a:p>
          <a:p>
            <a:r>
              <a:rPr lang="en-US" dirty="0"/>
              <a:t>Surgical distribution</a:t>
            </a:r>
          </a:p>
          <a:p>
            <a:pPr lvl="1"/>
            <a:r>
              <a:rPr lang="en-US" dirty="0"/>
              <a:t>7 LATL (1+)</a:t>
            </a:r>
          </a:p>
          <a:p>
            <a:pPr lvl="1"/>
            <a:r>
              <a:rPr lang="en-US" dirty="0"/>
              <a:t>8 RATL</a:t>
            </a:r>
          </a:p>
          <a:p>
            <a:pPr lvl="1"/>
            <a:r>
              <a:rPr lang="en-US" dirty="0"/>
              <a:t>6 other/?</a:t>
            </a:r>
          </a:p>
          <a:p>
            <a:pPr marL="457200" lvl="1" indent="0">
              <a:buNone/>
            </a:pPr>
            <a:endParaRPr lang="en-US" dirty="0"/>
          </a:p>
          <a:p>
            <a:r>
              <a:rPr lang="en-US" dirty="0"/>
              <a:t>Multiple images, varies by subject</a:t>
            </a:r>
          </a:p>
          <a:p>
            <a:endParaRPr lang="en-US" dirty="0"/>
          </a:p>
        </p:txBody>
      </p:sp>
    </p:spTree>
    <p:extLst>
      <p:ext uri="{BB962C8B-B14F-4D97-AF65-F5344CB8AC3E}">
        <p14:creationId xmlns:p14="http://schemas.microsoft.com/office/powerpoint/2010/main" val="3879624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F0F3-17AA-45C4-9EE8-990B73A52C7F}"/>
              </a:ext>
            </a:extLst>
          </p:cNvPr>
          <p:cNvSpPr>
            <a:spLocks noGrp="1"/>
          </p:cNvSpPr>
          <p:nvPr>
            <p:ph type="title"/>
          </p:nvPr>
        </p:nvSpPr>
        <p:spPr>
          <a:xfrm>
            <a:off x="838200" y="365125"/>
            <a:ext cx="10515600" cy="1325563"/>
          </a:xfrm>
        </p:spPr>
        <p:txBody>
          <a:bodyPr/>
          <a:lstStyle/>
          <a:p>
            <a:r>
              <a:rPr lang="en-US" dirty="0"/>
              <a:t>Pipeline</a:t>
            </a:r>
          </a:p>
        </p:txBody>
      </p:sp>
      <p:sp>
        <p:nvSpPr>
          <p:cNvPr id="4" name="TextBox 3">
            <a:extLst>
              <a:ext uri="{FF2B5EF4-FFF2-40B4-BE49-F238E27FC236}">
                <a16:creationId xmlns:a16="http://schemas.microsoft.com/office/drawing/2014/main" id="{58F45A93-7AFA-4BBF-8251-88B7CD3FB1AD}"/>
              </a:ext>
            </a:extLst>
          </p:cNvPr>
          <p:cNvSpPr txBox="1"/>
          <p:nvPr/>
        </p:nvSpPr>
        <p:spPr>
          <a:xfrm>
            <a:off x="1083661" y="2313412"/>
            <a:ext cx="798808" cy="369332"/>
          </a:xfrm>
          <a:prstGeom prst="rect">
            <a:avLst/>
          </a:prstGeom>
          <a:noFill/>
        </p:spPr>
        <p:txBody>
          <a:bodyPr wrap="square" rtlCol="0">
            <a:spAutoFit/>
          </a:bodyPr>
          <a:lstStyle/>
          <a:p>
            <a:r>
              <a:rPr lang="en-US" dirty="0"/>
              <a:t>T1-pre</a:t>
            </a:r>
          </a:p>
        </p:txBody>
      </p:sp>
      <p:sp>
        <p:nvSpPr>
          <p:cNvPr id="5" name="TextBox 4">
            <a:extLst>
              <a:ext uri="{FF2B5EF4-FFF2-40B4-BE49-F238E27FC236}">
                <a16:creationId xmlns:a16="http://schemas.microsoft.com/office/drawing/2014/main" id="{762BDEFC-D435-424D-BBF3-76AFE8482932}"/>
              </a:ext>
            </a:extLst>
          </p:cNvPr>
          <p:cNvSpPr txBox="1"/>
          <p:nvPr/>
        </p:nvSpPr>
        <p:spPr>
          <a:xfrm>
            <a:off x="1063572" y="2834824"/>
            <a:ext cx="892232" cy="369332"/>
          </a:xfrm>
          <a:prstGeom prst="rect">
            <a:avLst/>
          </a:prstGeom>
          <a:noFill/>
        </p:spPr>
        <p:txBody>
          <a:bodyPr wrap="square" rtlCol="0">
            <a:spAutoFit/>
          </a:bodyPr>
          <a:lstStyle/>
          <a:p>
            <a:r>
              <a:rPr lang="en-US" dirty="0"/>
              <a:t>T1-post</a:t>
            </a:r>
          </a:p>
        </p:txBody>
      </p:sp>
      <p:sp>
        <p:nvSpPr>
          <p:cNvPr id="6" name="TextBox 5">
            <a:extLst>
              <a:ext uri="{FF2B5EF4-FFF2-40B4-BE49-F238E27FC236}">
                <a16:creationId xmlns:a16="http://schemas.microsoft.com/office/drawing/2014/main" id="{66FD7E0A-FED2-450F-9F4A-75F7694A9720}"/>
              </a:ext>
            </a:extLst>
          </p:cNvPr>
          <p:cNvSpPr txBox="1"/>
          <p:nvPr/>
        </p:nvSpPr>
        <p:spPr>
          <a:xfrm>
            <a:off x="4447438" y="2534604"/>
            <a:ext cx="601190" cy="369332"/>
          </a:xfrm>
          <a:prstGeom prst="rect">
            <a:avLst/>
          </a:prstGeom>
          <a:noFill/>
        </p:spPr>
        <p:txBody>
          <a:bodyPr wrap="square" rtlCol="0">
            <a:spAutoFit/>
          </a:bodyPr>
          <a:lstStyle/>
          <a:p>
            <a:pPr algn="ctr"/>
            <a:r>
              <a:rPr lang="en-US" b="1" dirty="0"/>
              <a:t>SST</a:t>
            </a:r>
            <a:endParaRPr lang="en-US" dirty="0"/>
          </a:p>
        </p:txBody>
      </p:sp>
      <p:sp>
        <p:nvSpPr>
          <p:cNvPr id="19" name="TextBox 18">
            <a:extLst>
              <a:ext uri="{FF2B5EF4-FFF2-40B4-BE49-F238E27FC236}">
                <a16:creationId xmlns:a16="http://schemas.microsoft.com/office/drawing/2014/main" id="{DD76ABAA-27FC-4238-A550-2D3625C6F9A5}"/>
              </a:ext>
            </a:extLst>
          </p:cNvPr>
          <p:cNvSpPr txBox="1"/>
          <p:nvPr/>
        </p:nvSpPr>
        <p:spPr>
          <a:xfrm>
            <a:off x="7915667" y="2396104"/>
            <a:ext cx="937308" cy="646331"/>
          </a:xfrm>
          <a:prstGeom prst="rect">
            <a:avLst/>
          </a:prstGeom>
          <a:noFill/>
        </p:spPr>
        <p:txBody>
          <a:bodyPr wrap="none" rtlCol="0">
            <a:spAutoFit/>
          </a:bodyPr>
          <a:lstStyle/>
          <a:p>
            <a:pPr algn="ctr"/>
            <a:r>
              <a:rPr lang="en-US" b="1" dirty="0"/>
              <a:t>NOT</a:t>
            </a:r>
          </a:p>
          <a:p>
            <a:pPr algn="ctr"/>
            <a:r>
              <a:rPr lang="en-US" dirty="0"/>
              <a:t>&amp; priors</a:t>
            </a:r>
          </a:p>
        </p:txBody>
      </p:sp>
      <p:sp>
        <p:nvSpPr>
          <p:cNvPr id="22" name="TextBox 21">
            <a:extLst>
              <a:ext uri="{FF2B5EF4-FFF2-40B4-BE49-F238E27FC236}">
                <a16:creationId xmlns:a16="http://schemas.microsoft.com/office/drawing/2014/main" id="{3601E51D-6434-42AD-A9A5-B3B96904F332}"/>
              </a:ext>
            </a:extLst>
          </p:cNvPr>
          <p:cNvSpPr txBox="1"/>
          <p:nvPr/>
        </p:nvSpPr>
        <p:spPr>
          <a:xfrm>
            <a:off x="838200" y="1801091"/>
            <a:ext cx="1393779" cy="369332"/>
          </a:xfrm>
          <a:prstGeom prst="rect">
            <a:avLst/>
          </a:prstGeom>
          <a:noFill/>
        </p:spPr>
        <p:txBody>
          <a:bodyPr wrap="none" rtlCol="0">
            <a:spAutoFit/>
          </a:bodyPr>
          <a:lstStyle/>
          <a:p>
            <a:r>
              <a:rPr lang="en-US" u="sng" dirty="0"/>
              <a:t>Native Space</a:t>
            </a:r>
          </a:p>
        </p:txBody>
      </p:sp>
      <p:sp>
        <p:nvSpPr>
          <p:cNvPr id="23" name="TextBox 22">
            <a:extLst>
              <a:ext uri="{FF2B5EF4-FFF2-40B4-BE49-F238E27FC236}">
                <a16:creationId xmlns:a16="http://schemas.microsoft.com/office/drawing/2014/main" id="{5CE92166-EC37-42B0-8273-60D2168CA179}"/>
              </a:ext>
            </a:extLst>
          </p:cNvPr>
          <p:cNvSpPr txBox="1"/>
          <p:nvPr/>
        </p:nvSpPr>
        <p:spPr>
          <a:xfrm>
            <a:off x="3482514" y="1801091"/>
            <a:ext cx="3039807" cy="369332"/>
          </a:xfrm>
          <a:prstGeom prst="rect">
            <a:avLst/>
          </a:prstGeom>
          <a:noFill/>
        </p:spPr>
        <p:txBody>
          <a:bodyPr wrap="none" rtlCol="0">
            <a:spAutoFit/>
          </a:bodyPr>
          <a:lstStyle/>
          <a:p>
            <a:r>
              <a:rPr lang="en-US" b="1" u="sng" dirty="0"/>
              <a:t>S</a:t>
            </a:r>
            <a:r>
              <a:rPr lang="en-US" u="sng" dirty="0"/>
              <a:t>ingle </a:t>
            </a:r>
            <a:r>
              <a:rPr lang="en-US" b="1" u="sng" dirty="0"/>
              <a:t>S</a:t>
            </a:r>
            <a:r>
              <a:rPr lang="en-US" u="sng" dirty="0"/>
              <a:t>ubject </a:t>
            </a:r>
            <a:r>
              <a:rPr lang="en-US" b="1" u="sng" dirty="0"/>
              <a:t>T</a:t>
            </a:r>
            <a:r>
              <a:rPr lang="en-US" u="sng" dirty="0"/>
              <a:t>emplate Space</a:t>
            </a:r>
          </a:p>
        </p:txBody>
      </p:sp>
      <p:sp>
        <p:nvSpPr>
          <p:cNvPr id="24" name="TextBox 23">
            <a:extLst>
              <a:ext uri="{FF2B5EF4-FFF2-40B4-BE49-F238E27FC236}">
                <a16:creationId xmlns:a16="http://schemas.microsoft.com/office/drawing/2014/main" id="{DE9CBE63-BBAF-4852-BA05-01CB54135B14}"/>
              </a:ext>
            </a:extLst>
          </p:cNvPr>
          <p:cNvSpPr txBox="1"/>
          <p:nvPr/>
        </p:nvSpPr>
        <p:spPr>
          <a:xfrm>
            <a:off x="7190510" y="1801091"/>
            <a:ext cx="2757055" cy="369332"/>
          </a:xfrm>
          <a:prstGeom prst="rect">
            <a:avLst/>
          </a:prstGeom>
          <a:noFill/>
        </p:spPr>
        <p:txBody>
          <a:bodyPr wrap="square" rtlCol="0">
            <a:spAutoFit/>
          </a:bodyPr>
          <a:lstStyle/>
          <a:p>
            <a:r>
              <a:rPr lang="en-US" b="1" u="sng" dirty="0"/>
              <a:t>N</a:t>
            </a:r>
            <a:r>
              <a:rPr lang="en-US" u="sng" dirty="0"/>
              <a:t>ick </a:t>
            </a:r>
            <a:r>
              <a:rPr lang="en-US" b="1" u="sng" dirty="0"/>
              <a:t>O</a:t>
            </a:r>
            <a:r>
              <a:rPr lang="en-US" u="sng" dirty="0"/>
              <a:t>asis </a:t>
            </a:r>
            <a:r>
              <a:rPr lang="en-US" b="1" u="sng" dirty="0"/>
              <a:t>T</a:t>
            </a:r>
            <a:r>
              <a:rPr lang="en-US" u="sng" dirty="0"/>
              <a:t>emplate Space</a:t>
            </a:r>
          </a:p>
        </p:txBody>
      </p:sp>
      <p:cxnSp>
        <p:nvCxnSpPr>
          <p:cNvPr id="34" name="Connector: Elbow 33">
            <a:extLst>
              <a:ext uri="{FF2B5EF4-FFF2-40B4-BE49-F238E27FC236}">
                <a16:creationId xmlns:a16="http://schemas.microsoft.com/office/drawing/2014/main" id="{93FFD1BE-312A-436B-A3A6-CE3264E183FF}"/>
              </a:ext>
            </a:extLst>
          </p:cNvPr>
          <p:cNvCxnSpPr>
            <a:cxnSpLocks/>
            <a:stCxn id="4" idx="3"/>
            <a:endCxn id="6" idx="1"/>
          </p:cNvCxnSpPr>
          <p:nvPr/>
        </p:nvCxnSpPr>
        <p:spPr>
          <a:xfrm>
            <a:off x="1882469" y="2498078"/>
            <a:ext cx="2564969" cy="221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F6F1C57-BDC8-477C-8491-888B75620AD7}"/>
              </a:ext>
            </a:extLst>
          </p:cNvPr>
          <p:cNvCxnSpPr>
            <a:cxnSpLocks/>
            <a:stCxn id="5" idx="3"/>
            <a:endCxn id="6" idx="1"/>
          </p:cNvCxnSpPr>
          <p:nvPr/>
        </p:nvCxnSpPr>
        <p:spPr>
          <a:xfrm flipV="1">
            <a:off x="1955804" y="2719270"/>
            <a:ext cx="2491634" cy="3002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598A9B-017E-4F14-8970-FC7645ECF825}"/>
              </a:ext>
            </a:extLst>
          </p:cNvPr>
          <p:cNvSpPr txBox="1"/>
          <p:nvPr/>
        </p:nvSpPr>
        <p:spPr>
          <a:xfrm>
            <a:off x="4305155" y="3263997"/>
            <a:ext cx="885755" cy="646331"/>
          </a:xfrm>
          <a:prstGeom prst="rect">
            <a:avLst/>
          </a:prstGeom>
          <a:noFill/>
        </p:spPr>
        <p:txBody>
          <a:bodyPr wrap="none" rtlCol="0">
            <a:spAutoFit/>
          </a:bodyPr>
          <a:lstStyle/>
          <a:p>
            <a:pPr algn="ctr"/>
            <a:r>
              <a:rPr lang="en-US" dirty="0"/>
              <a:t>Cooked</a:t>
            </a:r>
          </a:p>
          <a:p>
            <a:pPr algn="ctr"/>
            <a:r>
              <a:rPr lang="en-US" dirty="0"/>
              <a:t>priors</a:t>
            </a:r>
          </a:p>
        </p:txBody>
      </p:sp>
      <p:cxnSp>
        <p:nvCxnSpPr>
          <p:cNvPr id="56" name="Connector: Elbow 55">
            <a:extLst>
              <a:ext uri="{FF2B5EF4-FFF2-40B4-BE49-F238E27FC236}">
                <a16:creationId xmlns:a16="http://schemas.microsoft.com/office/drawing/2014/main" id="{9FF2F491-A6A1-4C32-9837-43A6C0F3DD64}"/>
              </a:ext>
            </a:extLst>
          </p:cNvPr>
          <p:cNvCxnSpPr>
            <a:stCxn id="6" idx="3"/>
            <a:endCxn id="52" idx="3"/>
          </p:cNvCxnSpPr>
          <p:nvPr/>
        </p:nvCxnSpPr>
        <p:spPr>
          <a:xfrm>
            <a:off x="5048628" y="2719270"/>
            <a:ext cx="142282" cy="867893"/>
          </a:xfrm>
          <a:prstGeom prst="bentConnector3">
            <a:avLst>
              <a:gd name="adj1" fmla="val 922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6F4356-7E6B-40B1-ADAE-3CAFF44C67FC}"/>
              </a:ext>
            </a:extLst>
          </p:cNvPr>
          <p:cNvCxnSpPr>
            <a:stCxn id="6" idx="3"/>
            <a:endCxn id="19" idx="1"/>
          </p:cNvCxnSpPr>
          <p:nvPr/>
        </p:nvCxnSpPr>
        <p:spPr>
          <a:xfrm>
            <a:off x="5048628" y="2719270"/>
            <a:ext cx="2867039"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9B45360-B723-46BE-AD44-82E833DF45BF}"/>
              </a:ext>
            </a:extLst>
          </p:cNvPr>
          <p:cNvSpPr txBox="1"/>
          <p:nvPr/>
        </p:nvSpPr>
        <p:spPr>
          <a:xfrm>
            <a:off x="1083661" y="4059085"/>
            <a:ext cx="1022230" cy="369332"/>
          </a:xfrm>
          <a:prstGeom prst="rect">
            <a:avLst/>
          </a:prstGeom>
          <a:noFill/>
        </p:spPr>
        <p:txBody>
          <a:bodyPr wrap="square" rtlCol="0">
            <a:spAutoFit/>
          </a:bodyPr>
          <a:lstStyle/>
          <a:p>
            <a:r>
              <a:rPr lang="en-US" dirty="0"/>
              <a:t>CT maps</a:t>
            </a:r>
          </a:p>
        </p:txBody>
      </p:sp>
      <p:cxnSp>
        <p:nvCxnSpPr>
          <p:cNvPr id="65" name="Connector: Elbow 64">
            <a:extLst>
              <a:ext uri="{FF2B5EF4-FFF2-40B4-BE49-F238E27FC236}">
                <a16:creationId xmlns:a16="http://schemas.microsoft.com/office/drawing/2014/main" id="{8E99E79C-248F-4879-B667-C0951060BDF5}"/>
              </a:ext>
            </a:extLst>
          </p:cNvPr>
          <p:cNvCxnSpPr>
            <a:stCxn id="52" idx="1"/>
            <a:endCxn id="62" idx="0"/>
          </p:cNvCxnSpPr>
          <p:nvPr/>
        </p:nvCxnSpPr>
        <p:spPr>
          <a:xfrm rot="10800000" flipV="1">
            <a:off x="1594777" y="3587163"/>
            <a:ext cx="2710379" cy="471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0685326-132A-47AE-8704-B14BD86452C0}"/>
              </a:ext>
            </a:extLst>
          </p:cNvPr>
          <p:cNvCxnSpPr>
            <a:stCxn id="62" idx="3"/>
          </p:cNvCxnSpPr>
          <p:nvPr/>
        </p:nvCxnSpPr>
        <p:spPr>
          <a:xfrm>
            <a:off x="2105891" y="4243751"/>
            <a:ext cx="5809776" cy="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8B9FC9E-F3EA-4A05-9DC4-55C30AD76E1E}"/>
              </a:ext>
            </a:extLst>
          </p:cNvPr>
          <p:cNvSpPr txBox="1"/>
          <p:nvPr/>
        </p:nvSpPr>
        <p:spPr>
          <a:xfrm>
            <a:off x="7900033" y="4045230"/>
            <a:ext cx="989374" cy="369332"/>
          </a:xfrm>
          <a:prstGeom prst="rect">
            <a:avLst/>
          </a:prstGeom>
          <a:noFill/>
        </p:spPr>
        <p:txBody>
          <a:bodyPr wrap="none" rtlCol="0">
            <a:spAutoFit/>
          </a:bodyPr>
          <a:lstStyle/>
          <a:p>
            <a:pPr algn="ctr"/>
            <a:r>
              <a:rPr lang="en-US" dirty="0"/>
              <a:t>CT maps</a:t>
            </a:r>
          </a:p>
        </p:txBody>
      </p:sp>
    </p:spTree>
    <p:extLst>
      <p:ext uri="{BB962C8B-B14F-4D97-AF65-F5344CB8AC3E}">
        <p14:creationId xmlns:p14="http://schemas.microsoft.com/office/powerpoint/2010/main" val="110974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0A458-87D1-4D83-BC97-9892521838CC}"/>
              </a:ext>
            </a:extLst>
          </p:cNvPr>
          <p:cNvPicPr>
            <a:picLocks noChangeAspect="1"/>
          </p:cNvPicPr>
          <p:nvPr/>
        </p:nvPicPr>
        <p:blipFill>
          <a:blip r:embed="rId3"/>
          <a:stretch>
            <a:fillRect/>
          </a:stretch>
        </p:blipFill>
        <p:spPr>
          <a:xfrm>
            <a:off x="13758" y="-7143"/>
            <a:ext cx="12192097" cy="6865143"/>
          </a:xfrm>
          <a:prstGeom prst="rect">
            <a:avLst/>
          </a:prstGeom>
        </p:spPr>
      </p:pic>
      <p:sp>
        <p:nvSpPr>
          <p:cNvPr id="2" name="Title 1">
            <a:extLst>
              <a:ext uri="{FF2B5EF4-FFF2-40B4-BE49-F238E27FC236}">
                <a16:creationId xmlns:a16="http://schemas.microsoft.com/office/drawing/2014/main" id="{7A6AD9BB-E21F-43C6-99B7-701F0D3153D0}"/>
              </a:ext>
            </a:extLst>
          </p:cNvPr>
          <p:cNvSpPr>
            <a:spLocks noGrp="1"/>
          </p:cNvSpPr>
          <p:nvPr>
            <p:ph type="title"/>
          </p:nvPr>
        </p:nvSpPr>
        <p:spPr>
          <a:xfrm>
            <a:off x="838200" y="365125"/>
            <a:ext cx="3886035" cy="1325563"/>
          </a:xfrm>
        </p:spPr>
        <p:txBody>
          <a:bodyPr>
            <a:normAutofit/>
          </a:bodyPr>
          <a:lstStyle/>
          <a:p>
            <a:pPr algn="ctr"/>
            <a:r>
              <a:rPr lang="en-US" dirty="0">
                <a:solidFill>
                  <a:schemeClr val="bg1"/>
                </a:solidFill>
              </a:rPr>
              <a:t>CSF prior </a:t>
            </a:r>
            <a:br>
              <a:rPr lang="en-US" dirty="0">
                <a:solidFill>
                  <a:schemeClr val="bg1"/>
                </a:solidFill>
              </a:rPr>
            </a:br>
            <a:r>
              <a:rPr lang="en-US" dirty="0">
                <a:solidFill>
                  <a:schemeClr val="bg1"/>
                </a:solidFill>
              </a:rPr>
              <a:t>captures lesion</a:t>
            </a:r>
          </a:p>
        </p:txBody>
      </p:sp>
      <p:pic>
        <p:nvPicPr>
          <p:cNvPr id="4" name="Picture 3">
            <a:extLst>
              <a:ext uri="{FF2B5EF4-FFF2-40B4-BE49-F238E27FC236}">
                <a16:creationId xmlns:a16="http://schemas.microsoft.com/office/drawing/2014/main" id="{9DBB38CA-9B9E-4FDC-AF3A-383615E7EEE8}"/>
              </a:ext>
            </a:extLst>
          </p:cNvPr>
          <p:cNvPicPr>
            <a:picLocks noChangeAspect="1"/>
          </p:cNvPicPr>
          <p:nvPr/>
        </p:nvPicPr>
        <p:blipFill>
          <a:blip r:embed="rId4"/>
          <a:stretch>
            <a:fillRect/>
          </a:stretch>
        </p:blipFill>
        <p:spPr>
          <a:xfrm>
            <a:off x="5517308" y="0"/>
            <a:ext cx="5895474" cy="6858000"/>
          </a:xfrm>
          <a:prstGeom prst="rect">
            <a:avLst/>
          </a:prstGeom>
        </p:spPr>
      </p:pic>
    </p:spTree>
    <p:extLst>
      <p:ext uri="{BB962C8B-B14F-4D97-AF65-F5344CB8AC3E}">
        <p14:creationId xmlns:p14="http://schemas.microsoft.com/office/powerpoint/2010/main" val="62664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054023-E8C3-48B3-BD32-B9D797C4CFCF}"/>
              </a:ext>
            </a:extLst>
          </p:cNvPr>
          <p:cNvPicPr>
            <a:picLocks noChangeAspect="1"/>
          </p:cNvPicPr>
          <p:nvPr/>
        </p:nvPicPr>
        <p:blipFill>
          <a:blip r:embed="rId3"/>
          <a:stretch>
            <a:fillRect/>
          </a:stretch>
        </p:blipFill>
        <p:spPr>
          <a:xfrm>
            <a:off x="5414" y="0"/>
            <a:ext cx="12181172" cy="6858000"/>
          </a:xfrm>
          <a:prstGeom prst="rect">
            <a:avLst/>
          </a:prstGeom>
        </p:spPr>
      </p:pic>
      <p:pic>
        <p:nvPicPr>
          <p:cNvPr id="15" name="Picture 14">
            <a:extLst>
              <a:ext uri="{FF2B5EF4-FFF2-40B4-BE49-F238E27FC236}">
                <a16:creationId xmlns:a16="http://schemas.microsoft.com/office/drawing/2014/main" id="{9592264D-9A50-49E9-AED7-A27BC113C4C5}"/>
              </a:ext>
            </a:extLst>
          </p:cNvPr>
          <p:cNvPicPr>
            <a:picLocks noChangeAspect="1"/>
          </p:cNvPicPr>
          <p:nvPr/>
        </p:nvPicPr>
        <p:blipFill>
          <a:blip r:embed="rId4"/>
          <a:stretch>
            <a:fillRect/>
          </a:stretch>
        </p:blipFill>
        <p:spPr>
          <a:xfrm>
            <a:off x="734945" y="744110"/>
            <a:ext cx="6401749" cy="6131847"/>
          </a:xfrm>
          <a:prstGeom prst="rect">
            <a:avLst/>
          </a:prstGeom>
        </p:spPr>
      </p:pic>
      <p:pic>
        <p:nvPicPr>
          <p:cNvPr id="11" name="Picture 10">
            <a:extLst>
              <a:ext uri="{FF2B5EF4-FFF2-40B4-BE49-F238E27FC236}">
                <a16:creationId xmlns:a16="http://schemas.microsoft.com/office/drawing/2014/main" id="{A84DBFC7-C9C2-4553-B45D-456FFA5D3095}"/>
              </a:ext>
            </a:extLst>
          </p:cNvPr>
          <p:cNvPicPr>
            <a:picLocks noChangeAspect="1"/>
          </p:cNvPicPr>
          <p:nvPr/>
        </p:nvPicPr>
        <p:blipFill>
          <a:blip r:embed="rId5"/>
          <a:stretch>
            <a:fillRect/>
          </a:stretch>
        </p:blipFill>
        <p:spPr>
          <a:xfrm>
            <a:off x="9560970" y="6172801"/>
            <a:ext cx="634281" cy="443997"/>
          </a:xfrm>
          <a:prstGeom prst="rect">
            <a:avLst/>
          </a:prstGeom>
        </p:spPr>
      </p:pic>
      <p:pic>
        <p:nvPicPr>
          <p:cNvPr id="12" name="Picture 11">
            <a:extLst>
              <a:ext uri="{FF2B5EF4-FFF2-40B4-BE49-F238E27FC236}">
                <a16:creationId xmlns:a16="http://schemas.microsoft.com/office/drawing/2014/main" id="{7E9A81A1-A92C-4FD8-902F-898023847D72}"/>
              </a:ext>
            </a:extLst>
          </p:cNvPr>
          <p:cNvPicPr>
            <a:picLocks noChangeAspect="1"/>
          </p:cNvPicPr>
          <p:nvPr/>
        </p:nvPicPr>
        <p:blipFill>
          <a:blip r:embed="rId6"/>
          <a:stretch>
            <a:fillRect/>
          </a:stretch>
        </p:blipFill>
        <p:spPr>
          <a:xfrm>
            <a:off x="9155739" y="2006701"/>
            <a:ext cx="471180" cy="344324"/>
          </a:xfrm>
          <a:prstGeom prst="rect">
            <a:avLst/>
          </a:prstGeom>
        </p:spPr>
      </p:pic>
      <p:pic>
        <p:nvPicPr>
          <p:cNvPr id="13" name="Picture 12">
            <a:extLst>
              <a:ext uri="{FF2B5EF4-FFF2-40B4-BE49-F238E27FC236}">
                <a16:creationId xmlns:a16="http://schemas.microsoft.com/office/drawing/2014/main" id="{C80F1D0E-94BE-488B-8EF2-E8D9BD306E78}"/>
              </a:ext>
            </a:extLst>
          </p:cNvPr>
          <p:cNvPicPr>
            <a:picLocks noChangeAspect="1"/>
          </p:cNvPicPr>
          <p:nvPr/>
        </p:nvPicPr>
        <p:blipFill>
          <a:blip r:embed="rId7"/>
          <a:stretch>
            <a:fillRect/>
          </a:stretch>
        </p:blipFill>
        <p:spPr>
          <a:xfrm rot="4866085">
            <a:off x="8959401" y="4078425"/>
            <a:ext cx="1087338" cy="588975"/>
          </a:xfrm>
          <a:prstGeom prst="rect">
            <a:avLst/>
          </a:prstGeom>
        </p:spPr>
      </p:pic>
      <p:sp>
        <p:nvSpPr>
          <p:cNvPr id="16" name="Rectangle 15">
            <a:extLst>
              <a:ext uri="{FF2B5EF4-FFF2-40B4-BE49-F238E27FC236}">
                <a16:creationId xmlns:a16="http://schemas.microsoft.com/office/drawing/2014/main" id="{CA6FD160-5EE7-4E43-9CE4-BD84F8ABD53C}"/>
              </a:ext>
            </a:extLst>
          </p:cNvPr>
          <p:cNvSpPr/>
          <p:nvPr/>
        </p:nvSpPr>
        <p:spPr>
          <a:xfrm>
            <a:off x="3756913" y="3730307"/>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10F6F0-A853-4264-9335-2CEBEB20BE9F}"/>
              </a:ext>
            </a:extLst>
          </p:cNvPr>
          <p:cNvSpPr/>
          <p:nvPr/>
        </p:nvSpPr>
        <p:spPr>
          <a:xfrm>
            <a:off x="3756086" y="1702898"/>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975856-EFE1-4D1B-A047-CB2DA61458CD}"/>
              </a:ext>
            </a:extLst>
          </p:cNvPr>
          <p:cNvSpPr/>
          <p:nvPr/>
        </p:nvSpPr>
        <p:spPr>
          <a:xfrm>
            <a:off x="3756086" y="5903901"/>
            <a:ext cx="314017" cy="10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s 18">
            <a:extLst>
              <a:ext uri="{FF2B5EF4-FFF2-40B4-BE49-F238E27FC236}">
                <a16:creationId xmlns:a16="http://schemas.microsoft.com/office/drawing/2014/main" id="{0E7BD797-34B3-4267-BE45-A4D80B1AE448}"/>
              </a:ext>
            </a:extLst>
          </p:cNvPr>
          <p:cNvSpPr/>
          <p:nvPr/>
        </p:nvSpPr>
        <p:spPr>
          <a:xfrm>
            <a:off x="7051199" y="1600263"/>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s 20">
            <a:extLst>
              <a:ext uri="{FF2B5EF4-FFF2-40B4-BE49-F238E27FC236}">
                <a16:creationId xmlns:a16="http://schemas.microsoft.com/office/drawing/2014/main" id="{7E805F33-370F-48E0-A13F-319AF8D8EFD7}"/>
              </a:ext>
            </a:extLst>
          </p:cNvPr>
          <p:cNvSpPr/>
          <p:nvPr/>
        </p:nvSpPr>
        <p:spPr>
          <a:xfrm>
            <a:off x="7051199" y="3577380"/>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Equals 21">
            <a:extLst>
              <a:ext uri="{FF2B5EF4-FFF2-40B4-BE49-F238E27FC236}">
                <a16:creationId xmlns:a16="http://schemas.microsoft.com/office/drawing/2014/main" id="{A5AFF63A-790D-43DE-A68D-F06A2C0AC68F}"/>
              </a:ext>
            </a:extLst>
          </p:cNvPr>
          <p:cNvSpPr/>
          <p:nvPr/>
        </p:nvSpPr>
        <p:spPr>
          <a:xfrm>
            <a:off x="7051199" y="5801266"/>
            <a:ext cx="616525" cy="406438"/>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F7CA5ACE-57F7-4C08-B25E-48A06F870FC9}"/>
              </a:ext>
            </a:extLst>
          </p:cNvPr>
          <p:cNvSpPr txBox="1"/>
          <p:nvPr/>
        </p:nvSpPr>
        <p:spPr>
          <a:xfrm>
            <a:off x="1246909" y="141223"/>
            <a:ext cx="9157855" cy="461665"/>
          </a:xfrm>
          <a:prstGeom prst="rect">
            <a:avLst/>
          </a:prstGeom>
          <a:noFill/>
        </p:spPr>
        <p:txBody>
          <a:bodyPr wrap="square" rtlCol="0">
            <a:spAutoFit/>
          </a:bodyPr>
          <a:lstStyle/>
          <a:p>
            <a:r>
              <a:rPr lang="en-US" sz="2400" dirty="0">
                <a:solidFill>
                  <a:schemeClr val="bg1"/>
                </a:solidFill>
              </a:rPr>
              <a:t>Post-Resection		          Pre-Resection			Resection</a:t>
            </a:r>
          </a:p>
        </p:txBody>
      </p:sp>
    </p:spTree>
    <p:extLst>
      <p:ext uri="{BB962C8B-B14F-4D97-AF65-F5344CB8AC3E}">
        <p14:creationId xmlns:p14="http://schemas.microsoft.com/office/powerpoint/2010/main" val="329848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F2E6-AD03-49C2-B6BE-5992DCB6BA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3DACA5B-CD4B-4DF2-9944-67C097CDF932}"/>
              </a:ext>
            </a:extLst>
          </p:cNvPr>
          <p:cNvPicPr>
            <a:picLocks noChangeAspect="1"/>
          </p:cNvPicPr>
          <p:nvPr/>
        </p:nvPicPr>
        <p:blipFill>
          <a:blip r:embed="rId7"/>
          <a:stretch>
            <a:fillRect/>
          </a:stretch>
        </p:blipFill>
        <p:spPr>
          <a:xfrm>
            <a:off x="5414" y="0"/>
            <a:ext cx="12181172" cy="6858000"/>
          </a:xfrm>
          <a:prstGeom prst="rect">
            <a:avLst/>
          </a:prstGeom>
        </p:spPr>
      </p:pic>
      <p:pic>
        <p:nvPicPr>
          <p:cNvPr id="5" name="0080-0250">
            <a:hlinkClick r:id="" action="ppaction://media"/>
            <a:extLst>
              <a:ext uri="{FF2B5EF4-FFF2-40B4-BE49-F238E27FC236}">
                <a16:creationId xmlns:a16="http://schemas.microsoft.com/office/drawing/2014/main" id="{193F141F-79CC-42EA-86C6-51382A3C7B9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8200" y="1320007"/>
            <a:ext cx="4841851" cy="4429919"/>
          </a:xfrm>
          <a:prstGeom prst="rect">
            <a:avLst/>
          </a:prstGeom>
        </p:spPr>
      </p:pic>
      <p:pic>
        <p:nvPicPr>
          <p:cNvPr id="11" name="CSF_ghosting0001-0250">
            <a:hlinkClick r:id="" action="ppaction://media"/>
            <a:extLst>
              <a:ext uri="{FF2B5EF4-FFF2-40B4-BE49-F238E27FC236}">
                <a16:creationId xmlns:a16="http://schemas.microsoft.com/office/drawing/2014/main" id="{51149CC5-27AA-47FB-8C2D-4106B0742699}"/>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9"/>
          <a:stretch>
            <a:fillRect/>
          </a:stretch>
        </p:blipFill>
        <p:spPr>
          <a:xfrm>
            <a:off x="7067128" y="1027906"/>
            <a:ext cx="3349625" cy="4351338"/>
          </a:xfrm>
        </p:spPr>
      </p:pic>
      <p:sp>
        <p:nvSpPr>
          <p:cNvPr id="12" name="Title 1">
            <a:extLst>
              <a:ext uri="{FF2B5EF4-FFF2-40B4-BE49-F238E27FC236}">
                <a16:creationId xmlns:a16="http://schemas.microsoft.com/office/drawing/2014/main" id="{F7B85EFB-90B6-4763-A681-9C43698C71BB}"/>
              </a:ext>
            </a:extLst>
          </p:cNvPr>
          <p:cNvSpPr txBox="1">
            <a:spLocks/>
          </p:cNvSpPr>
          <p:nvPr/>
        </p:nvSpPr>
        <p:spPr>
          <a:xfrm>
            <a:off x="1551682"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good…</a:t>
            </a:r>
          </a:p>
        </p:txBody>
      </p:sp>
      <p:sp>
        <p:nvSpPr>
          <p:cNvPr id="13" name="Title 1">
            <a:extLst>
              <a:ext uri="{FF2B5EF4-FFF2-40B4-BE49-F238E27FC236}">
                <a16:creationId xmlns:a16="http://schemas.microsoft.com/office/drawing/2014/main" id="{F3E43EF2-4913-4934-90BA-42A2AD410F87}"/>
              </a:ext>
            </a:extLst>
          </p:cNvPr>
          <p:cNvSpPr txBox="1">
            <a:spLocks/>
          </p:cNvSpPr>
          <p:nvPr/>
        </p:nvSpPr>
        <p:spPr>
          <a:xfrm>
            <a:off x="6989858" y="365124"/>
            <a:ext cx="3886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bad…</a:t>
            </a:r>
          </a:p>
        </p:txBody>
      </p:sp>
    </p:spTree>
    <p:extLst>
      <p:ext uri="{BB962C8B-B14F-4D97-AF65-F5344CB8AC3E}">
        <p14:creationId xmlns:p14="http://schemas.microsoft.com/office/powerpoint/2010/main" val="20196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2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hold" display="0">
                  <p:stCondLst>
                    <p:cond delay="indefinite"/>
                  </p:stCondLst>
                </p:cTn>
                <p:tgtEl>
                  <p:spTgt spid="5"/>
                </p:tgtEl>
              </p:cMediaNode>
            </p:video>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D94BE7-5534-4B7B-A063-B539D591819C}"/>
              </a:ext>
            </a:extLst>
          </p:cNvPr>
          <p:cNvSpPr/>
          <p:nvPr/>
        </p:nvSpPr>
        <p:spPr>
          <a:xfrm>
            <a:off x="1514078" y="5292068"/>
            <a:ext cx="364026" cy="3640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91ADEA5-AC7A-4CA8-829C-BDC7EAC0CED3}"/>
              </a:ext>
            </a:extLst>
          </p:cNvPr>
          <p:cNvSpPr txBox="1"/>
          <p:nvPr/>
        </p:nvSpPr>
        <p:spPr>
          <a:xfrm>
            <a:off x="1878104" y="5292068"/>
            <a:ext cx="255121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Convolution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29" name="Rectangle 28">
            <a:extLst>
              <a:ext uri="{FF2B5EF4-FFF2-40B4-BE49-F238E27FC236}">
                <a16:creationId xmlns:a16="http://schemas.microsoft.com/office/drawing/2014/main" id="{ED3BBB11-6131-4EEB-B0D1-387F0255D590}"/>
              </a:ext>
            </a:extLst>
          </p:cNvPr>
          <p:cNvSpPr/>
          <p:nvPr/>
        </p:nvSpPr>
        <p:spPr>
          <a:xfrm>
            <a:off x="1514632" y="5761635"/>
            <a:ext cx="364026" cy="36402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31F07F23-12BA-4988-9AD0-338F65860917}"/>
              </a:ext>
            </a:extLst>
          </p:cNvPr>
          <p:cNvSpPr txBox="1"/>
          <p:nvPr/>
        </p:nvSpPr>
        <p:spPr>
          <a:xfrm>
            <a:off x="1895522" y="5749196"/>
            <a:ext cx="14328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Pooling Layer</a:t>
            </a:r>
          </a:p>
        </p:txBody>
      </p:sp>
      <p:sp>
        <p:nvSpPr>
          <p:cNvPr id="91" name="Rectangle 90">
            <a:extLst>
              <a:ext uri="{FF2B5EF4-FFF2-40B4-BE49-F238E27FC236}">
                <a16:creationId xmlns:a16="http://schemas.microsoft.com/office/drawing/2014/main" id="{F121EF86-0F2E-463B-B79F-05A29F909E6B}"/>
              </a:ext>
            </a:extLst>
          </p:cNvPr>
          <p:cNvSpPr/>
          <p:nvPr/>
        </p:nvSpPr>
        <p:spPr>
          <a:xfrm>
            <a:off x="5070727" y="5327353"/>
            <a:ext cx="364026" cy="36402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720EE75-4DBB-4572-B0EF-D96ECB10F1EB}"/>
              </a:ext>
            </a:extLst>
          </p:cNvPr>
          <p:cNvSpPr txBox="1"/>
          <p:nvPr/>
        </p:nvSpPr>
        <p:spPr>
          <a:xfrm>
            <a:off x="5414747" y="5329271"/>
            <a:ext cx="36908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Deconvolution + Concatenation Layer</a:t>
            </a:r>
          </a:p>
        </p:txBody>
      </p:sp>
      <p:cxnSp>
        <p:nvCxnSpPr>
          <p:cNvPr id="17" name="Straight Arrow Connector 16">
            <a:extLst>
              <a:ext uri="{FF2B5EF4-FFF2-40B4-BE49-F238E27FC236}">
                <a16:creationId xmlns:a16="http://schemas.microsoft.com/office/drawing/2014/main" id="{BD1997FF-2604-48CA-830A-85F0428C2851}"/>
              </a:ext>
            </a:extLst>
          </p:cNvPr>
          <p:cNvCxnSpPr>
            <a:cxnSpLocks/>
          </p:cNvCxnSpPr>
          <p:nvPr/>
        </p:nvCxnSpPr>
        <p:spPr>
          <a:xfrm>
            <a:off x="345767" y="4193344"/>
            <a:ext cx="1089184" cy="994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600B3A7A-FFF5-4370-8195-37C459862C94}"/>
              </a:ext>
            </a:extLst>
          </p:cNvPr>
          <p:cNvCxnSpPr>
            <a:cxnSpLocks/>
          </p:cNvCxnSpPr>
          <p:nvPr/>
        </p:nvCxnSpPr>
        <p:spPr>
          <a:xfrm flipV="1">
            <a:off x="345767" y="1645700"/>
            <a:ext cx="0" cy="2534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AE2F683E-0F25-4AAB-A265-82C07F33FA29}"/>
              </a:ext>
            </a:extLst>
          </p:cNvPr>
          <p:cNvCxnSpPr>
            <a:cxnSpLocks/>
          </p:cNvCxnSpPr>
          <p:nvPr/>
        </p:nvCxnSpPr>
        <p:spPr>
          <a:xfrm>
            <a:off x="10976512" y="4579304"/>
            <a:ext cx="916292" cy="96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0D14E2BF-C695-4187-B9EF-8D06595B914E}"/>
              </a:ext>
            </a:extLst>
          </p:cNvPr>
          <p:cNvGrpSpPr/>
          <p:nvPr/>
        </p:nvGrpSpPr>
        <p:grpSpPr>
          <a:xfrm>
            <a:off x="1428866" y="1023847"/>
            <a:ext cx="9551931" cy="3801790"/>
            <a:chOff x="1428866" y="1586541"/>
            <a:chExt cx="9551931" cy="3801790"/>
          </a:xfrm>
        </p:grpSpPr>
        <p:sp>
          <p:nvSpPr>
            <p:cNvPr id="42" name="Cube 41">
              <a:extLst>
                <a:ext uri="{FF2B5EF4-FFF2-40B4-BE49-F238E27FC236}">
                  <a16:creationId xmlns:a16="http://schemas.microsoft.com/office/drawing/2014/main" id="{742B5E8A-4A13-4D63-AE60-1A4BB7EFDF2E}"/>
                </a:ext>
              </a:extLst>
            </p:cNvPr>
            <p:cNvSpPr/>
            <p:nvPr/>
          </p:nvSpPr>
          <p:spPr>
            <a:xfrm rot="10800000" flipV="1">
              <a:off x="10022455"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375FF01A-1AAA-4B65-A3CF-2319927AE692}"/>
                </a:ext>
              </a:extLst>
            </p:cNvPr>
            <p:cNvSpPr/>
            <p:nvPr/>
          </p:nvSpPr>
          <p:spPr>
            <a:xfrm rot="10800000" flipV="1">
              <a:off x="9864816"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E0FC42FA-AF48-430B-9907-7F9D36385693}"/>
                </a:ext>
              </a:extLst>
            </p:cNvPr>
            <p:cNvSpPr/>
            <p:nvPr/>
          </p:nvSpPr>
          <p:spPr>
            <a:xfrm rot="10800000" flipV="1">
              <a:off x="9707178" y="2453745"/>
              <a:ext cx="808074" cy="2934586"/>
            </a:xfrm>
            <a:prstGeom prst="cube">
              <a:avLst>
                <a:gd name="adj" fmla="val 892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4BDB252A-0144-4C37-8718-C4C1AB573917}"/>
                </a:ext>
              </a:extLst>
            </p:cNvPr>
            <p:cNvSpPr/>
            <p:nvPr/>
          </p:nvSpPr>
          <p:spPr>
            <a:xfrm rot="10800000" flipV="1">
              <a:off x="9265448"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2631AFBB-BFD2-4551-B0E5-0BCAD1955ED3}"/>
                </a:ext>
              </a:extLst>
            </p:cNvPr>
            <p:cNvSpPr/>
            <p:nvPr/>
          </p:nvSpPr>
          <p:spPr>
            <a:xfrm rot="10800000" flipV="1">
              <a:off x="9085156" y="319479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E5651ED1-3472-4A2E-9BE0-A28F980BA5E4}"/>
                </a:ext>
              </a:extLst>
            </p:cNvPr>
            <p:cNvSpPr/>
            <p:nvPr/>
          </p:nvSpPr>
          <p:spPr>
            <a:xfrm rot="10800000" flipV="1">
              <a:off x="8904398" y="3194796"/>
              <a:ext cx="402336" cy="1472184"/>
            </a:xfrm>
            <a:prstGeom prst="cube">
              <a:avLst>
                <a:gd name="adj" fmla="val 7007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be 35">
              <a:extLst>
                <a:ext uri="{FF2B5EF4-FFF2-40B4-BE49-F238E27FC236}">
                  <a16:creationId xmlns:a16="http://schemas.microsoft.com/office/drawing/2014/main" id="{F5E2EDBC-38A4-4469-B456-B00EDAD9118B}"/>
                </a:ext>
              </a:extLst>
            </p:cNvPr>
            <p:cNvSpPr/>
            <p:nvPr/>
          </p:nvSpPr>
          <p:spPr>
            <a:xfrm rot="10800000" flipV="1">
              <a:off x="847794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Cube 36">
              <a:extLst>
                <a:ext uri="{FF2B5EF4-FFF2-40B4-BE49-F238E27FC236}">
                  <a16:creationId xmlns:a16="http://schemas.microsoft.com/office/drawing/2014/main" id="{2020859E-C098-42E6-9057-BF672D47A060}"/>
                </a:ext>
              </a:extLst>
            </p:cNvPr>
            <p:cNvSpPr/>
            <p:nvPr/>
          </p:nvSpPr>
          <p:spPr>
            <a:xfrm rot="10800000" flipV="1">
              <a:off x="8215907"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5334F734-841B-45FE-BF18-5BCC4B133F78}"/>
                </a:ext>
              </a:extLst>
            </p:cNvPr>
            <p:cNvSpPr/>
            <p:nvPr/>
          </p:nvSpPr>
          <p:spPr>
            <a:xfrm rot="10800000" flipV="1">
              <a:off x="7966770" y="3505117"/>
              <a:ext cx="386380" cy="831841"/>
            </a:xfrm>
            <a:prstGeom prst="cube">
              <a:avLst>
                <a:gd name="adj" fmla="val 5315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275A196F-916E-45C3-9A80-E5640F10BD6B}"/>
                </a:ext>
              </a:extLst>
            </p:cNvPr>
            <p:cNvSpPr/>
            <p:nvPr/>
          </p:nvSpPr>
          <p:spPr>
            <a:xfrm rot="10800000" flipV="1">
              <a:off x="5434754" y="3710726"/>
              <a:ext cx="486183" cy="420624"/>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C1205304-C973-4E23-A69B-DF28416B7DD5}"/>
                </a:ext>
              </a:extLst>
            </p:cNvPr>
            <p:cNvSpPr/>
            <p:nvPr/>
          </p:nvSpPr>
          <p:spPr>
            <a:xfrm rot="10800000" flipV="1">
              <a:off x="5015229"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E440BCAD-85EF-41D3-8DDE-B7A105F11836}"/>
                </a:ext>
              </a:extLst>
            </p:cNvPr>
            <p:cNvSpPr/>
            <p:nvPr/>
          </p:nvSpPr>
          <p:spPr>
            <a:xfrm rot="10800000" flipV="1">
              <a:off x="4595704"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AA396DB9-C7DD-478F-BD4A-FA21BC1F10AF}"/>
                </a:ext>
              </a:extLst>
            </p:cNvPr>
            <p:cNvSpPr/>
            <p:nvPr/>
          </p:nvSpPr>
          <p:spPr>
            <a:xfrm rot="10800000" flipV="1">
              <a:off x="6030713" y="3863681"/>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4F77D90-415B-4A9A-AB44-C463A54C24CC}"/>
                </a:ext>
              </a:extLst>
            </p:cNvPr>
            <p:cNvSpPr/>
            <p:nvPr/>
          </p:nvSpPr>
          <p:spPr>
            <a:xfrm rot="10800000" flipV="1">
              <a:off x="5992072" y="4034997"/>
              <a:ext cx="486183" cy="152817"/>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94255D0A-D1A5-422A-AB80-170418F5106C}"/>
                </a:ext>
              </a:extLst>
            </p:cNvPr>
            <p:cNvSpPr/>
            <p:nvPr/>
          </p:nvSpPr>
          <p:spPr>
            <a:xfrm rot="10800000" flipV="1">
              <a:off x="6066126" y="3683936"/>
              <a:ext cx="486183" cy="152817"/>
            </a:xfrm>
            <a:prstGeom prst="cube">
              <a:avLst>
                <a:gd name="adj" fmla="val 247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F4DC3F13-DD48-45ED-89ED-4076299457C4}"/>
                </a:ext>
              </a:extLst>
            </p:cNvPr>
            <p:cNvSpPr/>
            <p:nvPr/>
          </p:nvSpPr>
          <p:spPr>
            <a:xfrm rot="10800000" flipV="1">
              <a:off x="7444222"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9EBCBBA8-7D1F-4D1C-BD91-81DEA22AD1C4}"/>
                </a:ext>
              </a:extLst>
            </p:cNvPr>
            <p:cNvSpPr/>
            <p:nvPr/>
          </p:nvSpPr>
          <p:spPr>
            <a:xfrm rot="10800000" flipV="1">
              <a:off x="7024697" y="3710726"/>
              <a:ext cx="486183" cy="420624"/>
            </a:xfrm>
            <a:prstGeom prst="cube">
              <a:avLst>
                <a:gd name="adj" fmla="val 24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ube 34">
              <a:extLst>
                <a:ext uri="{FF2B5EF4-FFF2-40B4-BE49-F238E27FC236}">
                  <a16:creationId xmlns:a16="http://schemas.microsoft.com/office/drawing/2014/main" id="{F20F39BA-95B1-47A8-8DD1-96AF35F81C8E}"/>
                </a:ext>
              </a:extLst>
            </p:cNvPr>
            <p:cNvSpPr/>
            <p:nvPr/>
          </p:nvSpPr>
          <p:spPr>
            <a:xfrm rot="10800000" flipV="1">
              <a:off x="6605172" y="3710726"/>
              <a:ext cx="486183" cy="420624"/>
            </a:xfrm>
            <a:prstGeom prst="cube">
              <a:avLst>
                <a:gd name="adj" fmla="val 2477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916C8969-D989-4AF9-A010-96AEA6748013}"/>
                </a:ext>
              </a:extLst>
            </p:cNvPr>
            <p:cNvSpPr/>
            <p:nvPr/>
          </p:nvSpPr>
          <p:spPr>
            <a:xfrm rot="10800000" flipV="1">
              <a:off x="4156854" y="3505117"/>
              <a:ext cx="386380" cy="831841"/>
            </a:xfrm>
            <a:prstGeom prst="cube">
              <a:avLst>
                <a:gd name="adj" fmla="val 531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A34137D0-277E-4677-8240-6299372518C1}"/>
                </a:ext>
              </a:extLst>
            </p:cNvPr>
            <p:cNvSpPr/>
            <p:nvPr/>
          </p:nvSpPr>
          <p:spPr>
            <a:xfrm rot="10800000" flipV="1">
              <a:off x="3894819"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ube 15">
              <a:extLst>
                <a:ext uri="{FF2B5EF4-FFF2-40B4-BE49-F238E27FC236}">
                  <a16:creationId xmlns:a16="http://schemas.microsoft.com/office/drawing/2014/main" id="{BA60B42B-4CBB-4685-B589-D3CF142882A2}"/>
                </a:ext>
              </a:extLst>
            </p:cNvPr>
            <p:cNvSpPr/>
            <p:nvPr/>
          </p:nvSpPr>
          <p:spPr>
            <a:xfrm rot="10800000" flipV="1">
              <a:off x="3645682" y="3505117"/>
              <a:ext cx="386380" cy="831841"/>
            </a:xfrm>
            <a:prstGeom prst="cube">
              <a:avLst>
                <a:gd name="adj" fmla="val 53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Cube 19">
              <a:extLst>
                <a:ext uri="{FF2B5EF4-FFF2-40B4-BE49-F238E27FC236}">
                  <a16:creationId xmlns:a16="http://schemas.microsoft.com/office/drawing/2014/main" id="{926869BC-5237-41B7-9560-53339CA6D18B}"/>
                </a:ext>
              </a:extLst>
            </p:cNvPr>
            <p:cNvSpPr/>
            <p:nvPr/>
          </p:nvSpPr>
          <p:spPr>
            <a:xfrm rot="10800000" flipV="1">
              <a:off x="3193845" y="3184946"/>
              <a:ext cx="402336" cy="1472184"/>
            </a:xfrm>
            <a:prstGeom prst="cube">
              <a:avLst>
                <a:gd name="adj" fmla="val 700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Cube 18">
              <a:extLst>
                <a:ext uri="{FF2B5EF4-FFF2-40B4-BE49-F238E27FC236}">
                  <a16:creationId xmlns:a16="http://schemas.microsoft.com/office/drawing/2014/main" id="{A7DE2D79-1AC5-460A-B79F-D8DF9AED408A}"/>
                </a:ext>
              </a:extLst>
            </p:cNvPr>
            <p:cNvSpPr/>
            <p:nvPr/>
          </p:nvSpPr>
          <p:spPr>
            <a:xfrm rot="10800000" flipV="1">
              <a:off x="3013553"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ube 10">
              <a:extLst>
                <a:ext uri="{FF2B5EF4-FFF2-40B4-BE49-F238E27FC236}">
                  <a16:creationId xmlns:a16="http://schemas.microsoft.com/office/drawing/2014/main" id="{472465D9-D4FA-4897-9345-1177FF708ABB}"/>
                </a:ext>
              </a:extLst>
            </p:cNvPr>
            <p:cNvSpPr/>
            <p:nvPr/>
          </p:nvSpPr>
          <p:spPr>
            <a:xfrm rot="10800000" flipV="1">
              <a:off x="2832795" y="3184946"/>
              <a:ext cx="402336" cy="1472184"/>
            </a:xfrm>
            <a:prstGeom prst="cube">
              <a:avLst>
                <a:gd name="adj" fmla="val 70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ube 11">
              <a:extLst>
                <a:ext uri="{FF2B5EF4-FFF2-40B4-BE49-F238E27FC236}">
                  <a16:creationId xmlns:a16="http://schemas.microsoft.com/office/drawing/2014/main" id="{6CCB1AEC-A695-4CEE-B2C3-C960C0E5B49F}"/>
                </a:ext>
              </a:extLst>
            </p:cNvPr>
            <p:cNvSpPr/>
            <p:nvPr/>
          </p:nvSpPr>
          <p:spPr>
            <a:xfrm rot="10800000" flipV="1">
              <a:off x="1982681" y="2453745"/>
              <a:ext cx="808074" cy="2934586"/>
            </a:xfrm>
            <a:prstGeom prst="cube">
              <a:avLst>
                <a:gd name="adj" fmla="val 89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be 7">
              <a:extLst>
                <a:ext uri="{FF2B5EF4-FFF2-40B4-BE49-F238E27FC236}">
                  <a16:creationId xmlns:a16="http://schemas.microsoft.com/office/drawing/2014/main" id="{20D42F9F-534B-4D7F-A5D5-E75D6A28F454}"/>
                </a:ext>
              </a:extLst>
            </p:cNvPr>
            <p:cNvSpPr/>
            <p:nvPr/>
          </p:nvSpPr>
          <p:spPr>
            <a:xfrm rot="10800000" flipV="1">
              <a:off x="1825042"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be 5">
              <a:extLst>
                <a:ext uri="{FF2B5EF4-FFF2-40B4-BE49-F238E27FC236}">
                  <a16:creationId xmlns:a16="http://schemas.microsoft.com/office/drawing/2014/main" id="{C25DF3F5-AEE5-4109-8B52-5C8C339A2DE2}"/>
                </a:ext>
              </a:extLst>
            </p:cNvPr>
            <p:cNvSpPr/>
            <p:nvPr/>
          </p:nvSpPr>
          <p:spPr>
            <a:xfrm rot="10800000" flipV="1">
              <a:off x="1667404" y="2453745"/>
              <a:ext cx="808074" cy="2934586"/>
            </a:xfrm>
            <a:prstGeom prst="cube">
              <a:avLst>
                <a:gd name="adj" fmla="val 89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8B0ABC1-1D3D-4EBD-BB1E-45279881EA3F}"/>
                </a:ext>
              </a:extLst>
            </p:cNvPr>
            <p:cNvSpPr txBox="1"/>
            <p:nvPr/>
          </p:nvSpPr>
          <p:spPr>
            <a:xfrm>
              <a:off x="1428866" y="2157119"/>
              <a:ext cx="10182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224x224x32</a:t>
              </a:r>
            </a:p>
          </p:txBody>
        </p:sp>
        <p:sp>
          <p:nvSpPr>
            <p:cNvPr id="46" name="TextBox 45">
              <a:extLst>
                <a:ext uri="{FF2B5EF4-FFF2-40B4-BE49-F238E27FC236}">
                  <a16:creationId xmlns:a16="http://schemas.microsoft.com/office/drawing/2014/main" id="{2CEA2EDC-5196-4C40-8C60-19057B0CED3C}"/>
                </a:ext>
              </a:extLst>
            </p:cNvPr>
            <p:cNvSpPr txBox="1"/>
            <p:nvPr/>
          </p:nvSpPr>
          <p:spPr>
            <a:xfrm>
              <a:off x="2661541" y="2880972"/>
              <a:ext cx="99540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112x112x64</a:t>
              </a:r>
            </a:p>
          </p:txBody>
        </p:sp>
        <p:sp>
          <p:nvSpPr>
            <p:cNvPr id="47" name="TextBox 46">
              <a:extLst>
                <a:ext uri="{FF2B5EF4-FFF2-40B4-BE49-F238E27FC236}">
                  <a16:creationId xmlns:a16="http://schemas.microsoft.com/office/drawing/2014/main" id="{8EE8161E-2F62-47A6-A0DB-3BE9C587B6FB}"/>
                </a:ext>
              </a:extLst>
            </p:cNvPr>
            <p:cNvSpPr txBox="1"/>
            <p:nvPr/>
          </p:nvSpPr>
          <p:spPr>
            <a:xfrm>
              <a:off x="3552335" y="3233784"/>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56x56x128</a:t>
              </a:r>
            </a:p>
          </p:txBody>
        </p:sp>
        <p:sp>
          <p:nvSpPr>
            <p:cNvPr id="48" name="TextBox 47">
              <a:extLst>
                <a:ext uri="{FF2B5EF4-FFF2-40B4-BE49-F238E27FC236}">
                  <a16:creationId xmlns:a16="http://schemas.microsoft.com/office/drawing/2014/main" id="{5CB4976B-9CCA-4494-A5C6-B3172943E9BA}"/>
                </a:ext>
              </a:extLst>
            </p:cNvPr>
            <p:cNvSpPr txBox="1"/>
            <p:nvPr/>
          </p:nvSpPr>
          <p:spPr>
            <a:xfrm>
              <a:off x="4793300" y="3461632"/>
              <a:ext cx="84830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28x28x64</a:t>
              </a:r>
            </a:p>
          </p:txBody>
        </p:sp>
        <p:sp>
          <p:nvSpPr>
            <p:cNvPr id="49" name="TextBox 48">
              <a:extLst>
                <a:ext uri="{FF2B5EF4-FFF2-40B4-BE49-F238E27FC236}">
                  <a16:creationId xmlns:a16="http://schemas.microsoft.com/office/drawing/2014/main" id="{E80F3A6A-ABE4-4738-BFC5-DA80762AF18F}"/>
                </a:ext>
              </a:extLst>
            </p:cNvPr>
            <p:cNvSpPr txBox="1"/>
            <p:nvPr/>
          </p:nvSpPr>
          <p:spPr>
            <a:xfrm>
              <a:off x="5820810" y="3402947"/>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14x14x128</a:t>
              </a:r>
            </a:p>
          </p:txBody>
        </p:sp>
        <p:sp>
          <p:nvSpPr>
            <p:cNvPr id="50" name="TextBox 49">
              <a:extLst>
                <a:ext uri="{FF2B5EF4-FFF2-40B4-BE49-F238E27FC236}">
                  <a16:creationId xmlns:a16="http://schemas.microsoft.com/office/drawing/2014/main" id="{97F681AE-C9EE-4B01-9040-204FFA3151D5}"/>
                </a:ext>
              </a:extLst>
            </p:cNvPr>
            <p:cNvSpPr txBox="1"/>
            <p:nvPr/>
          </p:nvSpPr>
          <p:spPr>
            <a:xfrm>
              <a:off x="6857202" y="3431161"/>
              <a:ext cx="84830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28x28x64</a:t>
              </a:r>
            </a:p>
          </p:txBody>
        </p:sp>
        <p:sp>
          <p:nvSpPr>
            <p:cNvPr id="51" name="TextBox 50">
              <a:extLst>
                <a:ext uri="{FF2B5EF4-FFF2-40B4-BE49-F238E27FC236}">
                  <a16:creationId xmlns:a16="http://schemas.microsoft.com/office/drawing/2014/main" id="{49811723-0A13-4747-9FC0-8A8D27482417}"/>
                </a:ext>
              </a:extLst>
            </p:cNvPr>
            <p:cNvSpPr txBox="1"/>
            <p:nvPr/>
          </p:nvSpPr>
          <p:spPr>
            <a:xfrm>
              <a:off x="7885453" y="3242863"/>
              <a:ext cx="93326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56x56x128</a:t>
              </a:r>
            </a:p>
          </p:txBody>
        </p:sp>
        <p:sp>
          <p:nvSpPr>
            <p:cNvPr id="52" name="TextBox 51">
              <a:extLst>
                <a:ext uri="{FF2B5EF4-FFF2-40B4-BE49-F238E27FC236}">
                  <a16:creationId xmlns:a16="http://schemas.microsoft.com/office/drawing/2014/main" id="{80DDFEBA-E261-463C-AEB6-2EC61AF87DA9}"/>
                </a:ext>
              </a:extLst>
            </p:cNvPr>
            <p:cNvSpPr txBox="1"/>
            <p:nvPr/>
          </p:nvSpPr>
          <p:spPr>
            <a:xfrm>
              <a:off x="8670443" y="2880972"/>
              <a:ext cx="99540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112x112x64</a:t>
              </a:r>
            </a:p>
          </p:txBody>
        </p:sp>
        <p:sp>
          <p:nvSpPr>
            <p:cNvPr id="53" name="TextBox 52">
              <a:extLst>
                <a:ext uri="{FF2B5EF4-FFF2-40B4-BE49-F238E27FC236}">
                  <a16:creationId xmlns:a16="http://schemas.microsoft.com/office/drawing/2014/main" id="{D29341F4-04A9-4E4A-9EC2-D397C640A08F}"/>
                </a:ext>
              </a:extLst>
            </p:cNvPr>
            <p:cNvSpPr txBox="1"/>
            <p:nvPr/>
          </p:nvSpPr>
          <p:spPr>
            <a:xfrm>
              <a:off x="9412382" y="2166969"/>
              <a:ext cx="10182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224x224x32</a:t>
              </a:r>
            </a:p>
          </p:txBody>
        </p:sp>
        <p:sp>
          <p:nvSpPr>
            <p:cNvPr id="56" name="Cube 55">
              <a:extLst>
                <a:ext uri="{FF2B5EF4-FFF2-40B4-BE49-F238E27FC236}">
                  <a16:creationId xmlns:a16="http://schemas.microsoft.com/office/drawing/2014/main" id="{948DF151-AE42-493E-8E5E-EE82E60C6A40}"/>
                </a:ext>
              </a:extLst>
            </p:cNvPr>
            <p:cNvSpPr/>
            <p:nvPr/>
          </p:nvSpPr>
          <p:spPr>
            <a:xfrm rot="10800000" flipV="1">
              <a:off x="3725031"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FA193F8-2FC6-4315-BD2D-287D05269255}"/>
                </a:ext>
              </a:extLst>
            </p:cNvPr>
            <p:cNvSpPr txBox="1"/>
            <p:nvPr/>
          </p:nvSpPr>
          <p:spPr>
            <a:xfrm>
              <a:off x="1840408" y="3442049"/>
              <a:ext cx="45397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3x3</a:t>
              </a:r>
            </a:p>
          </p:txBody>
        </p:sp>
        <p:sp>
          <p:nvSpPr>
            <p:cNvPr id="63" name="Cube 62">
              <a:extLst>
                <a:ext uri="{FF2B5EF4-FFF2-40B4-BE49-F238E27FC236}">
                  <a16:creationId xmlns:a16="http://schemas.microsoft.com/office/drawing/2014/main" id="{6C881C7F-A89A-492F-9950-3004D9114F4C}"/>
                </a:ext>
              </a:extLst>
            </p:cNvPr>
            <p:cNvSpPr/>
            <p:nvPr/>
          </p:nvSpPr>
          <p:spPr>
            <a:xfrm rot="10800000" flipV="1">
              <a:off x="10022455" y="3758426"/>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44DE2235-8478-424D-AD0A-E3DC6A0888B3}"/>
                </a:ext>
              </a:extLst>
            </p:cNvPr>
            <p:cNvCxnSpPr>
              <a:stCxn id="54" idx="0"/>
              <a:endCxn id="55" idx="5"/>
            </p:cNvCxnSpPr>
            <p:nvPr/>
          </p:nvCxnSpPr>
          <p:spPr>
            <a:xfrm>
              <a:off x="2029058" y="3748577"/>
              <a:ext cx="901092" cy="13341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3BD778E-1618-4424-B88B-09C76EBFA693}"/>
                </a:ext>
              </a:extLst>
            </p:cNvPr>
            <p:cNvCxnSpPr>
              <a:cxnSpLocks/>
              <a:stCxn id="54" idx="1"/>
              <a:endCxn id="55" idx="5"/>
            </p:cNvCxnSpPr>
            <p:nvPr/>
          </p:nvCxnSpPr>
          <p:spPr>
            <a:xfrm>
              <a:off x="2113822" y="3833341"/>
              <a:ext cx="816328" cy="48647"/>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BA4B14B-1625-4D5A-B55A-A54A60C7B2E0}"/>
                </a:ext>
              </a:extLst>
            </p:cNvPr>
            <p:cNvCxnSpPr>
              <a:cxnSpLocks/>
              <a:stCxn id="54" idx="3"/>
            </p:cNvCxnSpPr>
            <p:nvPr/>
          </p:nvCxnSpPr>
          <p:spPr>
            <a:xfrm flipV="1">
              <a:off x="2113822" y="3892108"/>
              <a:ext cx="802110" cy="2013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E79D023-2A6F-4C78-A7C5-8F9BBB9793BE}"/>
                </a:ext>
              </a:extLst>
            </p:cNvPr>
            <p:cNvCxnSpPr>
              <a:cxnSpLocks/>
            </p:cNvCxnSpPr>
            <p:nvPr/>
          </p:nvCxnSpPr>
          <p:spPr>
            <a:xfrm flipV="1">
              <a:off x="2008810" y="3881988"/>
              <a:ext cx="926103" cy="153009"/>
            </a:xfrm>
            <a:prstGeom prst="line">
              <a:avLst/>
            </a:prstGeom>
          </p:spPr>
          <p:style>
            <a:lnRef idx="1">
              <a:schemeClr val="dk1"/>
            </a:lnRef>
            <a:fillRef idx="0">
              <a:schemeClr val="dk1"/>
            </a:fillRef>
            <a:effectRef idx="0">
              <a:schemeClr val="dk1"/>
            </a:effectRef>
            <a:fontRef idx="minor">
              <a:schemeClr val="tx1"/>
            </a:fontRef>
          </p:style>
        </p:cxnSp>
        <p:sp>
          <p:nvSpPr>
            <p:cNvPr id="54" name="Cube 53">
              <a:extLst>
                <a:ext uri="{FF2B5EF4-FFF2-40B4-BE49-F238E27FC236}">
                  <a16:creationId xmlns:a16="http://schemas.microsoft.com/office/drawing/2014/main" id="{B367050D-D551-4C04-B225-278AEA254B75}"/>
                </a:ext>
              </a:extLst>
            </p:cNvPr>
            <p:cNvSpPr/>
            <p:nvPr/>
          </p:nvSpPr>
          <p:spPr>
            <a:xfrm rot="10800000" flipV="1">
              <a:off x="2023951" y="3748577"/>
              <a:ext cx="94978" cy="34492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04559ECA-AA4F-44C7-8619-C4B87BB8D390}"/>
                </a:ext>
              </a:extLst>
            </p:cNvPr>
            <p:cNvCxnSpPr>
              <a:cxnSpLocks/>
              <a:stCxn id="55" idx="3"/>
              <a:endCxn id="56" idx="4"/>
            </p:cNvCxnSpPr>
            <p:nvPr/>
          </p:nvCxnSpPr>
          <p:spPr>
            <a:xfrm flipV="1">
              <a:off x="3012956" y="3943860"/>
              <a:ext cx="757718" cy="136083"/>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6846462-CED5-4326-985A-B3CA02E9AB08}"/>
                </a:ext>
              </a:extLst>
            </p:cNvPr>
            <p:cNvCxnSpPr>
              <a:cxnSpLocks/>
              <a:stCxn id="55" idx="0"/>
              <a:endCxn id="56" idx="4"/>
            </p:cNvCxnSpPr>
            <p:nvPr/>
          </p:nvCxnSpPr>
          <p:spPr>
            <a:xfrm>
              <a:off x="2934856" y="3762134"/>
              <a:ext cx="835818" cy="181726"/>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AA64B6-7CC7-4753-AE8D-D90D6C02A98A}"/>
                </a:ext>
              </a:extLst>
            </p:cNvPr>
            <p:cNvCxnSpPr>
              <a:cxnSpLocks/>
              <a:stCxn id="55" idx="1"/>
              <a:endCxn id="56" idx="4"/>
            </p:cNvCxnSpPr>
            <p:nvPr/>
          </p:nvCxnSpPr>
          <p:spPr>
            <a:xfrm>
              <a:off x="3012956" y="3840235"/>
              <a:ext cx="757718" cy="10362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ED9ECFE-0880-4A00-A7EE-1ABA3BD1589A}"/>
                </a:ext>
              </a:extLst>
            </p:cNvPr>
            <p:cNvCxnSpPr>
              <a:cxnSpLocks/>
            </p:cNvCxnSpPr>
            <p:nvPr/>
          </p:nvCxnSpPr>
          <p:spPr>
            <a:xfrm flipV="1">
              <a:off x="2971364" y="3944567"/>
              <a:ext cx="777240" cy="46226"/>
            </a:xfrm>
            <a:prstGeom prst="line">
              <a:avLst/>
            </a:prstGeom>
          </p:spPr>
          <p:style>
            <a:lnRef idx="1">
              <a:schemeClr val="dk1"/>
            </a:lnRef>
            <a:fillRef idx="0">
              <a:schemeClr val="dk1"/>
            </a:fillRef>
            <a:effectRef idx="0">
              <a:schemeClr val="dk1"/>
            </a:effectRef>
            <a:fontRef idx="minor">
              <a:schemeClr val="tx1"/>
            </a:fontRef>
          </p:style>
        </p:cxnSp>
        <p:sp>
          <p:nvSpPr>
            <p:cNvPr id="55" name="Cube 54">
              <a:extLst>
                <a:ext uri="{FF2B5EF4-FFF2-40B4-BE49-F238E27FC236}">
                  <a16:creationId xmlns:a16="http://schemas.microsoft.com/office/drawing/2014/main" id="{1D68F381-5CEF-420F-917D-F25E2C2D7D4C}"/>
                </a:ext>
              </a:extLst>
            </p:cNvPr>
            <p:cNvSpPr/>
            <p:nvPr/>
          </p:nvSpPr>
          <p:spPr>
            <a:xfrm rot="10800000" flipV="1">
              <a:off x="2930150" y="3762134"/>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FE591E7-A368-40AA-B404-590FE460B940}"/>
                </a:ext>
              </a:extLst>
            </p:cNvPr>
            <p:cNvCxnSpPr>
              <a:cxnSpLocks/>
              <a:stCxn id="56" idx="3"/>
              <a:endCxn id="57" idx="4"/>
            </p:cNvCxnSpPr>
            <p:nvPr/>
          </p:nvCxnSpPr>
          <p:spPr>
            <a:xfrm flipV="1">
              <a:off x="3773424" y="3941439"/>
              <a:ext cx="880412" cy="7246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F66661A-D9D4-402F-94ED-43FD69CCDB2C}"/>
                </a:ext>
              </a:extLst>
            </p:cNvPr>
            <p:cNvCxnSpPr>
              <a:cxnSpLocks/>
              <a:stCxn id="56" idx="0"/>
              <a:endCxn id="57" idx="4"/>
            </p:cNvCxnSpPr>
            <p:nvPr/>
          </p:nvCxnSpPr>
          <p:spPr>
            <a:xfrm>
              <a:off x="3727781" y="3828172"/>
              <a:ext cx="926055" cy="113267"/>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692AD222-52A0-4686-8304-47F246D3684C}"/>
                </a:ext>
              </a:extLst>
            </p:cNvPr>
            <p:cNvCxnSpPr>
              <a:cxnSpLocks/>
              <a:stCxn id="56" idx="1"/>
              <a:endCxn id="57" idx="2"/>
            </p:cNvCxnSpPr>
            <p:nvPr/>
          </p:nvCxnSpPr>
          <p:spPr>
            <a:xfrm>
              <a:off x="3773424" y="3873815"/>
              <a:ext cx="885329" cy="67624"/>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64E545C-A9CA-402B-86F6-54C05A55534A}"/>
                </a:ext>
              </a:extLst>
            </p:cNvPr>
            <p:cNvCxnSpPr>
              <a:cxnSpLocks/>
              <a:stCxn id="56" idx="4"/>
              <a:endCxn id="57" idx="2"/>
            </p:cNvCxnSpPr>
            <p:nvPr/>
          </p:nvCxnSpPr>
          <p:spPr>
            <a:xfrm flipV="1">
              <a:off x="3770674" y="3941439"/>
              <a:ext cx="888079" cy="242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B7ED463-1423-4249-9C51-300AA5824505}"/>
                </a:ext>
              </a:extLst>
            </p:cNvPr>
            <p:cNvCxnSpPr>
              <a:cxnSpLocks/>
              <a:endCxn id="109" idx="5"/>
            </p:cNvCxnSpPr>
            <p:nvPr/>
          </p:nvCxnSpPr>
          <p:spPr>
            <a:xfrm>
              <a:off x="4623849" y="3838794"/>
              <a:ext cx="1404471" cy="88887"/>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B6054CA-4C66-4B20-BEB5-363374D1B512}"/>
                </a:ext>
              </a:extLst>
            </p:cNvPr>
            <p:cNvCxnSpPr>
              <a:cxnSpLocks/>
              <a:stCxn id="57" idx="1"/>
              <a:endCxn id="109" idx="5"/>
            </p:cNvCxnSpPr>
            <p:nvPr/>
          </p:nvCxnSpPr>
          <p:spPr>
            <a:xfrm>
              <a:off x="4656295" y="3878823"/>
              <a:ext cx="1372025" cy="4885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0CFE3923-5EF8-4583-82B0-B36A528A614B}"/>
                </a:ext>
              </a:extLst>
            </p:cNvPr>
            <p:cNvCxnSpPr>
              <a:cxnSpLocks/>
              <a:stCxn id="57" idx="3"/>
              <a:endCxn id="109" idx="5"/>
            </p:cNvCxnSpPr>
            <p:nvPr/>
          </p:nvCxnSpPr>
          <p:spPr>
            <a:xfrm flipV="1">
              <a:off x="4656295" y="3927681"/>
              <a:ext cx="1372025" cy="7637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FCE7A50-EB94-463E-8581-95C7D85C2C0D}"/>
                </a:ext>
              </a:extLst>
            </p:cNvPr>
            <p:cNvCxnSpPr>
              <a:cxnSpLocks/>
              <a:endCxn id="109" idx="5"/>
            </p:cNvCxnSpPr>
            <p:nvPr/>
          </p:nvCxnSpPr>
          <p:spPr>
            <a:xfrm flipV="1">
              <a:off x="4608913" y="3927681"/>
              <a:ext cx="1419407" cy="35548"/>
            </a:xfrm>
            <a:prstGeom prst="line">
              <a:avLst/>
            </a:prstGeom>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486ECD10-968F-454A-985E-5F542AFBE59A}"/>
                </a:ext>
              </a:extLst>
            </p:cNvPr>
            <p:cNvSpPr/>
            <p:nvPr/>
          </p:nvSpPr>
          <p:spPr>
            <a:xfrm rot="10800000" flipV="1">
              <a:off x="4613034" y="383802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955FEC7F-79DF-4C70-B898-0AFD89D04795}"/>
                </a:ext>
              </a:extLst>
            </p:cNvPr>
            <p:cNvCxnSpPr>
              <a:cxnSpLocks/>
              <a:stCxn id="109" idx="0"/>
              <a:endCxn id="60" idx="5"/>
            </p:cNvCxnSpPr>
            <p:nvPr/>
          </p:nvCxnSpPr>
          <p:spPr>
            <a:xfrm>
              <a:off x="6030778" y="3892108"/>
              <a:ext cx="603047" cy="18379"/>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841B5CB-119E-468E-9827-AB7132BE270C}"/>
                </a:ext>
              </a:extLst>
            </p:cNvPr>
            <p:cNvCxnSpPr>
              <a:cxnSpLocks/>
              <a:stCxn id="109" idx="1"/>
              <a:endCxn id="60" idx="5"/>
            </p:cNvCxnSpPr>
            <p:nvPr/>
          </p:nvCxnSpPr>
          <p:spPr>
            <a:xfrm flipV="1">
              <a:off x="6071581" y="3910487"/>
              <a:ext cx="562244" cy="22423"/>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AD087A3F-F1FB-4241-80D9-AAED2DFF159A}"/>
                </a:ext>
              </a:extLst>
            </p:cNvPr>
            <p:cNvCxnSpPr>
              <a:cxnSpLocks/>
              <a:stCxn id="109" idx="3"/>
              <a:endCxn id="60" idx="5"/>
            </p:cNvCxnSpPr>
            <p:nvPr/>
          </p:nvCxnSpPr>
          <p:spPr>
            <a:xfrm flipV="1">
              <a:off x="6071581" y="3910487"/>
              <a:ext cx="562244" cy="93569"/>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39BEADC0-37FE-4DF9-8080-50CB74E8991E}"/>
                </a:ext>
              </a:extLst>
            </p:cNvPr>
            <p:cNvCxnSpPr>
              <a:cxnSpLocks/>
              <a:endCxn id="60" idx="5"/>
            </p:cNvCxnSpPr>
            <p:nvPr/>
          </p:nvCxnSpPr>
          <p:spPr>
            <a:xfrm flipV="1">
              <a:off x="6038301" y="3910487"/>
              <a:ext cx="595524" cy="55382"/>
            </a:xfrm>
            <a:prstGeom prst="line">
              <a:avLst/>
            </a:prstGeom>
          </p:spPr>
          <p:style>
            <a:lnRef idx="1">
              <a:schemeClr val="dk1"/>
            </a:lnRef>
            <a:fillRef idx="0">
              <a:schemeClr val="dk1"/>
            </a:fillRef>
            <a:effectRef idx="0">
              <a:schemeClr val="dk1"/>
            </a:effectRef>
            <a:fontRef idx="minor">
              <a:schemeClr val="tx1"/>
            </a:fontRef>
          </p:style>
        </p:cxnSp>
        <p:sp>
          <p:nvSpPr>
            <p:cNvPr id="109" name="Cube 108">
              <a:extLst>
                <a:ext uri="{FF2B5EF4-FFF2-40B4-BE49-F238E27FC236}">
                  <a16:creationId xmlns:a16="http://schemas.microsoft.com/office/drawing/2014/main" id="{3EA53591-0709-4E46-AA1A-AD53A60B117D}"/>
                </a:ext>
              </a:extLst>
            </p:cNvPr>
            <p:cNvSpPr/>
            <p:nvPr/>
          </p:nvSpPr>
          <p:spPr>
            <a:xfrm rot="10800000" flipV="1">
              <a:off x="6028320" y="3892108"/>
              <a:ext cx="45719" cy="111948"/>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6" name="Straight Connector 135">
              <a:extLst>
                <a:ext uri="{FF2B5EF4-FFF2-40B4-BE49-F238E27FC236}">
                  <a16:creationId xmlns:a16="http://schemas.microsoft.com/office/drawing/2014/main" id="{8A08B08C-0DEE-489D-93A0-C6AB26AD1B7B}"/>
                </a:ext>
              </a:extLst>
            </p:cNvPr>
            <p:cNvCxnSpPr>
              <a:cxnSpLocks/>
              <a:stCxn id="60" idx="0"/>
              <a:endCxn id="61" idx="5"/>
            </p:cNvCxnSpPr>
            <p:nvPr/>
          </p:nvCxnSpPr>
          <p:spPr>
            <a:xfrm>
              <a:off x="6636283" y="3847871"/>
              <a:ext cx="1403304" cy="50345"/>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B3294E35-8AF0-446D-A5C0-80487CEF50E7}"/>
                </a:ext>
              </a:extLst>
            </p:cNvPr>
            <p:cNvCxnSpPr>
              <a:cxnSpLocks/>
              <a:stCxn id="60" idx="1"/>
              <a:endCxn id="61" idx="5"/>
            </p:cNvCxnSpPr>
            <p:nvPr/>
          </p:nvCxnSpPr>
          <p:spPr>
            <a:xfrm>
              <a:off x="6677086" y="3888673"/>
              <a:ext cx="1362501" cy="9543"/>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0D3DC7F-CC48-4FBD-808B-3632FF679F7A}"/>
                </a:ext>
              </a:extLst>
            </p:cNvPr>
            <p:cNvCxnSpPr>
              <a:cxnSpLocks/>
              <a:stCxn id="60" idx="3"/>
              <a:endCxn id="61" idx="5"/>
            </p:cNvCxnSpPr>
            <p:nvPr/>
          </p:nvCxnSpPr>
          <p:spPr>
            <a:xfrm flipV="1">
              <a:off x="6677086" y="3898216"/>
              <a:ext cx="1362501" cy="115689"/>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767B787-5033-4543-B713-A4D8E53F67DA}"/>
                </a:ext>
              </a:extLst>
            </p:cNvPr>
            <p:cNvCxnSpPr>
              <a:cxnSpLocks/>
              <a:endCxn id="61" idx="5"/>
            </p:cNvCxnSpPr>
            <p:nvPr/>
          </p:nvCxnSpPr>
          <p:spPr>
            <a:xfrm flipV="1">
              <a:off x="6629790" y="3898216"/>
              <a:ext cx="1409797" cy="76224"/>
            </a:xfrm>
            <a:prstGeom prst="line">
              <a:avLst/>
            </a:prstGeom>
          </p:spPr>
          <p:style>
            <a:lnRef idx="1">
              <a:schemeClr val="dk1"/>
            </a:lnRef>
            <a:fillRef idx="0">
              <a:schemeClr val="dk1"/>
            </a:fillRef>
            <a:effectRef idx="0">
              <a:schemeClr val="dk1"/>
            </a:effectRef>
            <a:fontRef idx="minor">
              <a:schemeClr val="tx1"/>
            </a:fontRef>
          </p:style>
        </p:cxnSp>
        <p:sp>
          <p:nvSpPr>
            <p:cNvPr id="60" name="Cube 59">
              <a:extLst>
                <a:ext uri="{FF2B5EF4-FFF2-40B4-BE49-F238E27FC236}">
                  <a16:creationId xmlns:a16="http://schemas.microsoft.com/office/drawing/2014/main" id="{42FD2415-A880-4E55-9C98-E4CB52D491AA}"/>
                </a:ext>
              </a:extLst>
            </p:cNvPr>
            <p:cNvSpPr/>
            <p:nvPr/>
          </p:nvSpPr>
          <p:spPr>
            <a:xfrm rot="10800000" flipV="1">
              <a:off x="6633825" y="3847871"/>
              <a:ext cx="45719" cy="166034"/>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2662EA68-9042-4D76-B819-4A7C0B832ECF}"/>
                </a:ext>
              </a:extLst>
            </p:cNvPr>
            <p:cNvCxnSpPr>
              <a:cxnSpLocks/>
              <a:stCxn id="61" idx="0"/>
              <a:endCxn id="62" idx="5"/>
            </p:cNvCxnSpPr>
            <p:nvPr/>
          </p:nvCxnSpPr>
          <p:spPr>
            <a:xfrm>
              <a:off x="8042337" y="3828172"/>
              <a:ext cx="972880" cy="73515"/>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ADC90775-3697-4E4D-8821-FD595247BA6B}"/>
                </a:ext>
              </a:extLst>
            </p:cNvPr>
            <p:cNvCxnSpPr>
              <a:cxnSpLocks/>
              <a:stCxn id="61" idx="1"/>
              <a:endCxn id="62" idx="5"/>
            </p:cNvCxnSpPr>
            <p:nvPr/>
          </p:nvCxnSpPr>
          <p:spPr>
            <a:xfrm>
              <a:off x="8087980" y="3873815"/>
              <a:ext cx="927237" cy="27872"/>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C1FDEFB-CB03-48A8-953E-B3C5D1609B31}"/>
                </a:ext>
              </a:extLst>
            </p:cNvPr>
            <p:cNvCxnSpPr>
              <a:cxnSpLocks/>
              <a:stCxn id="61" idx="3"/>
              <a:endCxn id="62" idx="5"/>
            </p:cNvCxnSpPr>
            <p:nvPr/>
          </p:nvCxnSpPr>
          <p:spPr>
            <a:xfrm flipV="1">
              <a:off x="8087980" y="3901687"/>
              <a:ext cx="927237" cy="112217"/>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41663FF-C1FE-4521-858C-B02BE5DF03DE}"/>
                </a:ext>
              </a:extLst>
            </p:cNvPr>
            <p:cNvCxnSpPr>
              <a:cxnSpLocks/>
              <a:endCxn id="62" idx="5"/>
            </p:cNvCxnSpPr>
            <p:nvPr/>
          </p:nvCxnSpPr>
          <p:spPr>
            <a:xfrm flipV="1">
              <a:off x="8037483" y="3901687"/>
              <a:ext cx="977734" cy="64048"/>
            </a:xfrm>
            <a:prstGeom prst="line">
              <a:avLst/>
            </a:prstGeom>
          </p:spPr>
          <p:style>
            <a:lnRef idx="1">
              <a:schemeClr val="dk1"/>
            </a:lnRef>
            <a:fillRef idx="0">
              <a:schemeClr val="dk1"/>
            </a:fillRef>
            <a:effectRef idx="0">
              <a:schemeClr val="dk1"/>
            </a:effectRef>
            <a:fontRef idx="minor">
              <a:schemeClr val="tx1"/>
            </a:fontRef>
          </p:style>
        </p:cxnSp>
        <p:sp>
          <p:nvSpPr>
            <p:cNvPr id="61" name="Cube 60">
              <a:extLst>
                <a:ext uri="{FF2B5EF4-FFF2-40B4-BE49-F238E27FC236}">
                  <a16:creationId xmlns:a16="http://schemas.microsoft.com/office/drawing/2014/main" id="{FB18A445-5059-43C5-8D08-34A625A3744D}"/>
                </a:ext>
              </a:extLst>
            </p:cNvPr>
            <p:cNvSpPr/>
            <p:nvPr/>
          </p:nvSpPr>
          <p:spPr>
            <a:xfrm rot="10800000" flipV="1">
              <a:off x="8039587" y="3828172"/>
              <a:ext cx="51143" cy="185732"/>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0" name="Straight Connector 159">
              <a:extLst>
                <a:ext uri="{FF2B5EF4-FFF2-40B4-BE49-F238E27FC236}">
                  <a16:creationId xmlns:a16="http://schemas.microsoft.com/office/drawing/2014/main" id="{84765983-E7D2-45BC-83E6-C6E855CDE5AD}"/>
                </a:ext>
              </a:extLst>
            </p:cNvPr>
            <p:cNvCxnSpPr>
              <a:cxnSpLocks/>
              <a:stCxn id="62" idx="0"/>
              <a:endCxn id="63" idx="5"/>
            </p:cNvCxnSpPr>
            <p:nvPr/>
          </p:nvCxnSpPr>
          <p:spPr>
            <a:xfrm>
              <a:off x="9019923" y="3781833"/>
              <a:ext cx="1002532" cy="106672"/>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DC18F55-6223-4389-941C-F510E88685D4}"/>
                </a:ext>
              </a:extLst>
            </p:cNvPr>
            <p:cNvCxnSpPr>
              <a:cxnSpLocks/>
              <a:stCxn id="62" idx="1"/>
              <a:endCxn id="63" idx="5"/>
            </p:cNvCxnSpPr>
            <p:nvPr/>
          </p:nvCxnSpPr>
          <p:spPr>
            <a:xfrm>
              <a:off x="9098023" y="3859934"/>
              <a:ext cx="924432" cy="28571"/>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8593E8E-B794-4B16-9B7D-1E0F65C9DB21}"/>
                </a:ext>
              </a:extLst>
            </p:cNvPr>
            <p:cNvCxnSpPr>
              <a:cxnSpLocks/>
              <a:stCxn id="62" idx="3"/>
              <a:endCxn id="63" idx="5"/>
            </p:cNvCxnSpPr>
            <p:nvPr/>
          </p:nvCxnSpPr>
          <p:spPr>
            <a:xfrm flipV="1">
              <a:off x="9098023" y="3888505"/>
              <a:ext cx="924432" cy="211137"/>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CDD74A03-7B26-4EDC-891B-D35BAC8B331E}"/>
                </a:ext>
              </a:extLst>
            </p:cNvPr>
            <p:cNvCxnSpPr>
              <a:cxnSpLocks/>
              <a:endCxn id="63" idx="5"/>
            </p:cNvCxnSpPr>
            <p:nvPr/>
          </p:nvCxnSpPr>
          <p:spPr>
            <a:xfrm flipV="1">
              <a:off x="9009653" y="3888505"/>
              <a:ext cx="1012802" cy="134140"/>
            </a:xfrm>
            <a:prstGeom prst="line">
              <a:avLst/>
            </a:prstGeom>
          </p:spPr>
          <p:style>
            <a:lnRef idx="1">
              <a:schemeClr val="dk1"/>
            </a:lnRef>
            <a:fillRef idx="0">
              <a:schemeClr val="dk1"/>
            </a:fillRef>
            <a:effectRef idx="0">
              <a:schemeClr val="dk1"/>
            </a:effectRef>
            <a:fontRef idx="minor">
              <a:schemeClr val="tx1"/>
            </a:fontRef>
          </p:style>
        </p:cxnSp>
        <p:sp>
          <p:nvSpPr>
            <p:cNvPr id="62" name="Cube 61">
              <a:extLst>
                <a:ext uri="{FF2B5EF4-FFF2-40B4-BE49-F238E27FC236}">
                  <a16:creationId xmlns:a16="http://schemas.microsoft.com/office/drawing/2014/main" id="{23A8892E-A05F-4F48-9BCE-72CF6CD5779E}"/>
                </a:ext>
              </a:extLst>
            </p:cNvPr>
            <p:cNvSpPr/>
            <p:nvPr/>
          </p:nvSpPr>
          <p:spPr>
            <a:xfrm rot="10800000" flipV="1">
              <a:off x="9015217" y="3781833"/>
              <a:ext cx="87512" cy="317809"/>
            </a:xfrm>
            <a:prstGeom prst="cube">
              <a:avLst>
                <a:gd name="adj" fmla="val 89246"/>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Arrow: Curved Down 4">
              <a:extLst>
                <a:ext uri="{FF2B5EF4-FFF2-40B4-BE49-F238E27FC236}">
                  <a16:creationId xmlns:a16="http://schemas.microsoft.com/office/drawing/2014/main" id="{57AFA0CA-1E7A-4A29-A1C0-0F2B87CA529D}"/>
                </a:ext>
              </a:extLst>
            </p:cNvPr>
            <p:cNvSpPr/>
            <p:nvPr/>
          </p:nvSpPr>
          <p:spPr>
            <a:xfrm>
              <a:off x="4190808" y="2623032"/>
              <a:ext cx="3931127"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Arrow: Curved Down 88">
              <a:extLst>
                <a:ext uri="{FF2B5EF4-FFF2-40B4-BE49-F238E27FC236}">
                  <a16:creationId xmlns:a16="http://schemas.microsoft.com/office/drawing/2014/main" id="{54A6E94C-6DFE-4CBE-BC13-9DA229A2C07A}"/>
                </a:ext>
              </a:extLst>
            </p:cNvPr>
            <p:cNvSpPr/>
            <p:nvPr/>
          </p:nvSpPr>
          <p:spPr>
            <a:xfrm>
              <a:off x="3153135" y="2245444"/>
              <a:ext cx="5944888"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rrow: Curved Down 89">
              <a:extLst>
                <a:ext uri="{FF2B5EF4-FFF2-40B4-BE49-F238E27FC236}">
                  <a16:creationId xmlns:a16="http://schemas.microsoft.com/office/drawing/2014/main" id="{5EF34FB4-B4E7-4F42-BA14-06CCA36366D2}"/>
                </a:ext>
              </a:extLst>
            </p:cNvPr>
            <p:cNvSpPr/>
            <p:nvPr/>
          </p:nvSpPr>
          <p:spPr>
            <a:xfrm>
              <a:off x="2298703" y="1586541"/>
              <a:ext cx="7642582" cy="5044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Arrow: Curved Down 93">
              <a:extLst>
                <a:ext uri="{FF2B5EF4-FFF2-40B4-BE49-F238E27FC236}">
                  <a16:creationId xmlns:a16="http://schemas.microsoft.com/office/drawing/2014/main" id="{0083A330-03D3-4E41-B070-A711BF7C3413}"/>
                </a:ext>
              </a:extLst>
            </p:cNvPr>
            <p:cNvSpPr/>
            <p:nvPr/>
          </p:nvSpPr>
          <p:spPr>
            <a:xfrm>
              <a:off x="5238656" y="2931323"/>
              <a:ext cx="2017659" cy="3486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7" name="Straight Arrow Connector 106">
              <a:extLst>
                <a:ext uri="{FF2B5EF4-FFF2-40B4-BE49-F238E27FC236}">
                  <a16:creationId xmlns:a16="http://schemas.microsoft.com/office/drawing/2014/main" id="{81619A4D-19BE-4336-89ED-97D006196C85}"/>
                </a:ext>
              </a:extLst>
            </p:cNvPr>
            <p:cNvCxnSpPr>
              <a:cxnSpLocks/>
            </p:cNvCxnSpPr>
            <p:nvPr/>
          </p:nvCxnSpPr>
          <p:spPr>
            <a:xfrm flipV="1">
              <a:off x="10972228" y="2450734"/>
              <a:ext cx="8569" cy="2691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DF2B6BA5-AE39-4FEF-9A3A-44E748C936BC}"/>
              </a:ext>
            </a:extLst>
          </p:cNvPr>
          <p:cNvSpPr txBox="1"/>
          <p:nvPr/>
        </p:nvSpPr>
        <p:spPr>
          <a:xfrm rot="2416199">
            <a:off x="434369" y="2012230"/>
            <a:ext cx="130805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image</a:t>
            </a:r>
          </a:p>
        </p:txBody>
      </p:sp>
      <p:sp>
        <p:nvSpPr>
          <p:cNvPr id="99" name="TextBox 98">
            <a:extLst>
              <a:ext uri="{FF2B5EF4-FFF2-40B4-BE49-F238E27FC236}">
                <a16:creationId xmlns:a16="http://schemas.microsoft.com/office/drawing/2014/main" id="{7CC61D7C-DCEB-4214-903E-E3759054BC6C}"/>
              </a:ext>
            </a:extLst>
          </p:cNvPr>
          <p:cNvSpPr txBox="1"/>
          <p:nvPr/>
        </p:nvSpPr>
        <p:spPr>
          <a:xfrm>
            <a:off x="6779758" y="5725634"/>
            <a:ext cx="516494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Adapted from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Ronneberger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MICCAI. 2015:9351:234-4!</a:t>
            </a:r>
          </a:p>
        </p:txBody>
      </p:sp>
      <p:sp>
        <p:nvSpPr>
          <p:cNvPr id="102" name="Title 1">
            <a:extLst>
              <a:ext uri="{FF2B5EF4-FFF2-40B4-BE49-F238E27FC236}">
                <a16:creationId xmlns:a16="http://schemas.microsoft.com/office/drawing/2014/main" id="{98244855-9373-4426-85FA-CDCC597FD6C9}"/>
              </a:ext>
            </a:extLst>
          </p:cNvPr>
          <p:cNvSpPr txBox="1">
            <a:spLocks/>
          </p:cNvSpPr>
          <p:nvPr/>
        </p:nvSpPr>
        <p:spPr>
          <a:xfrm>
            <a:off x="869597" y="-339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UNets</a:t>
            </a:r>
            <a:r>
              <a:rPr lang="en-US" dirty="0"/>
              <a:t>: Deep learning for resections</a:t>
            </a:r>
          </a:p>
        </p:txBody>
      </p:sp>
      <p:sp>
        <p:nvSpPr>
          <p:cNvPr id="108" name="TextBox 107">
            <a:extLst>
              <a:ext uri="{FF2B5EF4-FFF2-40B4-BE49-F238E27FC236}">
                <a16:creationId xmlns:a16="http://schemas.microsoft.com/office/drawing/2014/main" id="{63A2E64E-3C25-4DE3-859B-CE32E84CAE6C}"/>
              </a:ext>
            </a:extLst>
          </p:cNvPr>
          <p:cNvSpPr txBox="1"/>
          <p:nvPr/>
        </p:nvSpPr>
        <p:spPr>
          <a:xfrm rot="2778465">
            <a:off x="10915409" y="2357835"/>
            <a:ext cx="153766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abeled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8FBB0AD-BEF3-4D8A-9578-3D4D7E18E5A3}"/>
              </a:ext>
            </a:extLst>
          </p:cNvPr>
          <p:cNvPicPr>
            <a:picLocks noChangeAspect="1"/>
          </p:cNvPicPr>
          <p:nvPr/>
        </p:nvPicPr>
        <p:blipFill>
          <a:blip r:embed="rId3"/>
          <a:stretch>
            <a:fillRect/>
          </a:stretch>
        </p:blipFill>
        <p:spPr>
          <a:xfrm>
            <a:off x="-220750" y="2300414"/>
            <a:ext cx="2466317" cy="2319074"/>
          </a:xfrm>
          <a:prstGeom prst="rect">
            <a:avLst/>
          </a:prstGeom>
          <a:scene3d>
            <a:camera prst="orthographicFront">
              <a:rot lat="20219084" lon="17655988" rev="0"/>
            </a:camera>
            <a:lightRig rig="threePt" dir="t"/>
          </a:scene3d>
        </p:spPr>
      </p:pic>
      <p:pic>
        <p:nvPicPr>
          <p:cNvPr id="4" name="Picture 3">
            <a:extLst>
              <a:ext uri="{FF2B5EF4-FFF2-40B4-BE49-F238E27FC236}">
                <a16:creationId xmlns:a16="http://schemas.microsoft.com/office/drawing/2014/main" id="{DE76DFAD-37E8-4A5D-9824-01FB8A7E0FB5}"/>
              </a:ext>
            </a:extLst>
          </p:cNvPr>
          <p:cNvPicPr>
            <a:picLocks noChangeAspect="1"/>
          </p:cNvPicPr>
          <p:nvPr/>
        </p:nvPicPr>
        <p:blipFill>
          <a:blip r:embed="rId4"/>
          <a:stretch>
            <a:fillRect/>
          </a:stretch>
        </p:blipFill>
        <p:spPr>
          <a:xfrm>
            <a:off x="10330446" y="2619265"/>
            <a:ext cx="2473835" cy="2372862"/>
          </a:xfrm>
          <a:prstGeom prst="rect">
            <a:avLst/>
          </a:prstGeom>
          <a:scene3d>
            <a:camera prst="orthographicFront">
              <a:rot lat="20220000" lon="17400000" rev="0"/>
            </a:camera>
            <a:lightRig rig="threePt" dir="t"/>
          </a:scene3d>
        </p:spPr>
      </p:pic>
    </p:spTree>
    <p:extLst>
      <p:ext uri="{BB962C8B-B14F-4D97-AF65-F5344CB8AC3E}">
        <p14:creationId xmlns:p14="http://schemas.microsoft.com/office/powerpoint/2010/main" val="322771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FD31D9-B6E4-455F-B1B1-E0C99A9150C9}"/>
              </a:ext>
            </a:extLst>
          </p:cNvPr>
          <p:cNvPicPr>
            <a:picLocks noChangeAspect="1"/>
          </p:cNvPicPr>
          <p:nvPr/>
        </p:nvPicPr>
        <p:blipFill>
          <a:blip r:embed="rId3"/>
          <a:stretch>
            <a:fillRect/>
          </a:stretch>
        </p:blipFill>
        <p:spPr>
          <a:xfrm>
            <a:off x="5414" y="0"/>
            <a:ext cx="12181172" cy="6858000"/>
          </a:xfrm>
          <a:prstGeom prst="rect">
            <a:avLst/>
          </a:prstGeom>
        </p:spPr>
      </p:pic>
      <p:pic>
        <p:nvPicPr>
          <p:cNvPr id="10" name="Picture 9">
            <a:extLst>
              <a:ext uri="{FF2B5EF4-FFF2-40B4-BE49-F238E27FC236}">
                <a16:creationId xmlns:a16="http://schemas.microsoft.com/office/drawing/2014/main" id="{948C7472-901C-469B-B947-E27699C78BBB}"/>
              </a:ext>
            </a:extLst>
          </p:cNvPr>
          <p:cNvPicPr>
            <a:picLocks noChangeAspect="1"/>
          </p:cNvPicPr>
          <p:nvPr/>
        </p:nvPicPr>
        <p:blipFill>
          <a:blip r:embed="rId4"/>
          <a:stretch>
            <a:fillRect/>
          </a:stretch>
        </p:blipFill>
        <p:spPr>
          <a:xfrm>
            <a:off x="6205971" y="1429687"/>
            <a:ext cx="4895850" cy="4791075"/>
          </a:xfrm>
          <a:prstGeom prst="rect">
            <a:avLst/>
          </a:prstGeom>
        </p:spPr>
      </p:pic>
      <p:sp>
        <p:nvSpPr>
          <p:cNvPr id="2" name="Title 1">
            <a:extLst>
              <a:ext uri="{FF2B5EF4-FFF2-40B4-BE49-F238E27FC236}">
                <a16:creationId xmlns:a16="http://schemas.microsoft.com/office/drawing/2014/main" id="{1D65CD73-07B4-457C-A672-DD0BE8C19391}"/>
              </a:ext>
            </a:extLst>
          </p:cNvPr>
          <p:cNvSpPr>
            <a:spLocks noGrp="1"/>
          </p:cNvSpPr>
          <p:nvPr>
            <p:ph type="title"/>
          </p:nvPr>
        </p:nvSpPr>
        <p:spPr/>
        <p:txBody>
          <a:bodyPr/>
          <a:lstStyle/>
          <a:p>
            <a:r>
              <a:rPr lang="en-US" dirty="0">
                <a:solidFill>
                  <a:schemeClr val="bg1"/>
                </a:solidFill>
              </a:rPr>
              <a:t>Promising idea from Chris Olm</a:t>
            </a:r>
          </a:p>
        </p:txBody>
      </p:sp>
      <p:pic>
        <p:nvPicPr>
          <p:cNvPr id="7" name="Picture 6">
            <a:extLst>
              <a:ext uri="{FF2B5EF4-FFF2-40B4-BE49-F238E27FC236}">
                <a16:creationId xmlns:a16="http://schemas.microsoft.com/office/drawing/2014/main" id="{74EBD496-957D-4E6F-ADDA-8930658D0082}"/>
              </a:ext>
            </a:extLst>
          </p:cNvPr>
          <p:cNvPicPr>
            <a:picLocks noChangeAspect="1"/>
          </p:cNvPicPr>
          <p:nvPr/>
        </p:nvPicPr>
        <p:blipFill>
          <a:blip r:embed="rId5"/>
          <a:stretch>
            <a:fillRect/>
          </a:stretch>
        </p:blipFill>
        <p:spPr>
          <a:xfrm>
            <a:off x="6263347" y="1468341"/>
            <a:ext cx="4819650" cy="4800600"/>
          </a:xfrm>
          <a:prstGeom prst="rect">
            <a:avLst/>
          </a:prstGeom>
        </p:spPr>
      </p:pic>
      <p:pic>
        <p:nvPicPr>
          <p:cNvPr id="8" name="Picture 7">
            <a:extLst>
              <a:ext uri="{FF2B5EF4-FFF2-40B4-BE49-F238E27FC236}">
                <a16:creationId xmlns:a16="http://schemas.microsoft.com/office/drawing/2014/main" id="{FD47F405-BE94-4DB2-8755-34497290ACDB}"/>
              </a:ext>
            </a:extLst>
          </p:cNvPr>
          <p:cNvPicPr>
            <a:picLocks noChangeAspect="1"/>
          </p:cNvPicPr>
          <p:nvPr/>
        </p:nvPicPr>
        <p:blipFill>
          <a:blip r:embed="rId6"/>
          <a:stretch>
            <a:fillRect/>
          </a:stretch>
        </p:blipFill>
        <p:spPr>
          <a:xfrm>
            <a:off x="6263347" y="1505694"/>
            <a:ext cx="4838700" cy="4772025"/>
          </a:xfrm>
          <a:prstGeom prst="rect">
            <a:avLst/>
          </a:prstGeom>
        </p:spPr>
      </p:pic>
      <p:pic>
        <p:nvPicPr>
          <p:cNvPr id="9" name="Picture 8">
            <a:extLst>
              <a:ext uri="{FF2B5EF4-FFF2-40B4-BE49-F238E27FC236}">
                <a16:creationId xmlns:a16="http://schemas.microsoft.com/office/drawing/2014/main" id="{D29ECAA2-9D7C-46EF-BB33-A22AFFD5D356}"/>
              </a:ext>
            </a:extLst>
          </p:cNvPr>
          <p:cNvPicPr>
            <a:picLocks noChangeAspect="1"/>
          </p:cNvPicPr>
          <p:nvPr/>
        </p:nvPicPr>
        <p:blipFill>
          <a:blip r:embed="rId7"/>
          <a:stretch>
            <a:fillRect/>
          </a:stretch>
        </p:blipFill>
        <p:spPr>
          <a:xfrm>
            <a:off x="838200" y="1473103"/>
            <a:ext cx="4886325" cy="4791075"/>
          </a:xfrm>
          <a:prstGeom prst="rect">
            <a:avLst/>
          </a:prstGeom>
        </p:spPr>
      </p:pic>
    </p:spTree>
    <p:extLst>
      <p:ext uri="{BB962C8B-B14F-4D97-AF65-F5344CB8AC3E}">
        <p14:creationId xmlns:p14="http://schemas.microsoft.com/office/powerpoint/2010/main" val="31778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49229</TotalTime>
  <Words>929</Words>
  <Application>Microsoft Office PowerPoint</Application>
  <PresentationFormat>Widescreen</PresentationFormat>
  <Paragraphs>198</Paragraphs>
  <Slides>23</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Ariel</vt:lpstr>
      <vt:lpstr>Calibri</vt:lpstr>
      <vt:lpstr>Calibri Light</vt:lpstr>
      <vt:lpstr>Cambria Math</vt:lpstr>
      <vt:lpstr>Times New Roman</vt:lpstr>
      <vt:lpstr>Verdana</vt:lpstr>
      <vt:lpstr>Office Theme</vt:lpstr>
      <vt:lpstr>Remote effects: resective surgery on complex networks</vt:lpstr>
      <vt:lpstr>Motivation</vt:lpstr>
      <vt:lpstr>Currently available data</vt:lpstr>
      <vt:lpstr>Pipeline</vt:lpstr>
      <vt:lpstr>CSF prior  captures lesion</vt:lpstr>
      <vt:lpstr>PowerPoint Presentation</vt:lpstr>
      <vt:lpstr>PowerPoint Presentation</vt:lpstr>
      <vt:lpstr>PowerPoint Presentation</vt:lpstr>
      <vt:lpstr>Promising idea from Chris Olm</vt:lpstr>
      <vt:lpstr>Global Cortical Thickness Changes</vt:lpstr>
      <vt:lpstr>Correction of global cortical thickness changes</vt:lpstr>
      <vt:lpstr>Testing fmri connectivity on flywheel – Power264</vt:lpstr>
      <vt:lpstr>Modularity comparisons</vt:lpstr>
      <vt:lpstr>Testing fmri connectivity on flywheel</vt:lpstr>
      <vt:lpstr>AAL connectivity</vt:lpstr>
      <vt:lpstr>PowerPoint Presentation</vt:lpstr>
      <vt:lpstr>Regions affected by surgery</vt:lpstr>
      <vt:lpstr>Connectivity for affected regions</vt:lpstr>
      <vt:lpstr>Connectivity for affected regions</vt:lpstr>
      <vt:lpstr>PowerPoint Presentation</vt:lpstr>
      <vt:lpstr>\</vt:lpstr>
      <vt:lpstr>Visualization of slice after  normalization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Effects</dc:title>
  <dc:creator>thomas arnold</dc:creator>
  <cp:lastModifiedBy>thomas arnold</cp:lastModifiedBy>
  <cp:revision>78</cp:revision>
  <dcterms:created xsi:type="dcterms:W3CDTF">2019-05-01T12:59:55Z</dcterms:created>
  <dcterms:modified xsi:type="dcterms:W3CDTF">2019-09-13T13:29:39Z</dcterms:modified>
</cp:coreProperties>
</file>